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34"/>
  </p:notesMasterIdLst>
  <p:sldIdLst>
    <p:sldId id="270" r:id="rId2"/>
    <p:sldId id="258" r:id="rId3"/>
    <p:sldId id="268" r:id="rId4"/>
    <p:sldId id="282" r:id="rId5"/>
    <p:sldId id="288" r:id="rId6"/>
    <p:sldId id="289" r:id="rId7"/>
    <p:sldId id="290" r:id="rId8"/>
    <p:sldId id="292" r:id="rId9"/>
    <p:sldId id="291" r:id="rId10"/>
    <p:sldId id="283" r:id="rId11"/>
    <p:sldId id="309" r:id="rId12"/>
    <p:sldId id="293" r:id="rId13"/>
    <p:sldId id="281" r:id="rId14"/>
    <p:sldId id="295" r:id="rId15"/>
    <p:sldId id="285" r:id="rId16"/>
    <p:sldId id="296" r:id="rId17"/>
    <p:sldId id="297" r:id="rId18"/>
    <p:sldId id="310" r:id="rId19"/>
    <p:sldId id="284" r:id="rId20"/>
    <p:sldId id="298" r:id="rId21"/>
    <p:sldId id="304" r:id="rId22"/>
    <p:sldId id="305" r:id="rId23"/>
    <p:sldId id="303" r:id="rId24"/>
    <p:sldId id="306" r:id="rId25"/>
    <p:sldId id="311" r:id="rId26"/>
    <p:sldId id="287" r:id="rId27"/>
    <p:sldId id="307" r:id="rId28"/>
    <p:sldId id="308" r:id="rId29"/>
    <p:sldId id="312" r:id="rId30"/>
    <p:sldId id="313" r:id="rId31"/>
    <p:sldId id="277" r:id="rId32"/>
    <p:sldId id="26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AFE"/>
    <a:srgbClr val="E3F6FF"/>
    <a:srgbClr val="5C307D"/>
    <a:srgbClr val="FFFFFF"/>
    <a:srgbClr val="F6F4F7"/>
    <a:srgbClr val="93549F"/>
    <a:srgbClr val="FEFDFF"/>
    <a:srgbClr val="E1D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68"/>
    <p:restoredTop sz="70204" autoAdjust="0"/>
  </p:normalViewPr>
  <p:slideViewPr>
    <p:cSldViewPr snapToGrid="0" snapToObjects="1">
      <p:cViewPr varScale="1">
        <p:scale>
          <a:sx n="88" d="100"/>
          <a:sy n="88" d="100"/>
        </p:scale>
        <p:origin x="2648" y="176"/>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t>2024/3/3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t>‹#›</a:t>
            </a:fld>
            <a:endParaRPr kumimoji="1" lang="zh-CN" altLang="en-US"/>
          </a:p>
        </p:txBody>
      </p:sp>
    </p:spTree>
    <p:extLst>
      <p:ext uri="{BB962C8B-B14F-4D97-AF65-F5344CB8AC3E}">
        <p14:creationId xmlns:p14="http://schemas.microsoft.com/office/powerpoint/2010/main" val="201529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大家好，我是祝尔乐。我今天为大家进行未央城赛事第二次培训的讲座，本次讲座的内容为机器学习基础。</a:t>
            </a:r>
            <a:endParaRPr lang="en-US" altLang="zh-CN"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a:t>
            </a:fld>
            <a:endParaRPr kumimoji="1" lang="zh-CN" altLang="en-US"/>
          </a:p>
        </p:txBody>
      </p:sp>
    </p:spTree>
    <p:extLst>
      <p:ext uri="{BB962C8B-B14F-4D97-AF65-F5344CB8AC3E}">
        <p14:creationId xmlns:p14="http://schemas.microsoft.com/office/powerpoint/2010/main" val="1991482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chemeClr val="tx1"/>
                </a:solidFill>
              </a:rPr>
              <a:t>有些打印错误</a:t>
            </a:r>
            <a:endParaRPr kumimoji="1" lang="en-US" altLang="zh-CN" sz="1200" dirty="0">
              <a:solidFill>
                <a:schemeClr val="tx1"/>
              </a:solidFill>
            </a:endParaRPr>
          </a:p>
          <a:p>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10</a:t>
            </a:fld>
            <a:endParaRPr kumimoji="1" lang="zh-CN" altLang="en-US"/>
          </a:p>
        </p:txBody>
      </p:sp>
    </p:spTree>
    <p:extLst>
      <p:ext uri="{BB962C8B-B14F-4D97-AF65-F5344CB8AC3E}">
        <p14:creationId xmlns:p14="http://schemas.microsoft.com/office/powerpoint/2010/main" val="336656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下面，让我通过一个简单的</a:t>
            </a:r>
            <a:r>
              <a:rPr kumimoji="1" lang="en-US" altLang="zh-CN" dirty="0"/>
              <a:t>demo</a:t>
            </a:r>
            <a:r>
              <a:rPr kumimoji="1" lang="zh-CN" altLang="en-US" dirty="0"/>
              <a:t>演示机器学习的整体流程。</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11</a:t>
            </a:fld>
            <a:endParaRPr kumimoji="1" lang="zh-CN" altLang="en-US"/>
          </a:p>
        </p:txBody>
      </p:sp>
    </p:spTree>
    <p:extLst>
      <p:ext uri="{BB962C8B-B14F-4D97-AF65-F5344CB8AC3E}">
        <p14:creationId xmlns:p14="http://schemas.microsoft.com/office/powerpoint/2010/main" val="3355300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chemeClr val="tx1"/>
                </a:solidFill>
              </a:rPr>
              <a:t>接下来，我将具体介绍机器学习的算法</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12</a:t>
            </a:fld>
            <a:endParaRPr kumimoji="1" lang="zh-CN" altLang="en-US"/>
          </a:p>
        </p:txBody>
      </p:sp>
    </p:spTree>
    <p:extLst>
      <p:ext uri="{BB962C8B-B14F-4D97-AF65-F5344CB8AC3E}">
        <p14:creationId xmlns:p14="http://schemas.microsoft.com/office/powerpoint/2010/main" val="62405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13</a:t>
            </a:fld>
            <a:endParaRPr kumimoji="1" lang="zh-CN" altLang="en-US"/>
          </a:p>
        </p:txBody>
      </p:sp>
    </p:spTree>
    <p:extLst>
      <p:ext uri="{BB962C8B-B14F-4D97-AF65-F5344CB8AC3E}">
        <p14:creationId xmlns:p14="http://schemas.microsoft.com/office/powerpoint/2010/main" val="1028098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14</a:t>
            </a:fld>
            <a:endParaRPr kumimoji="1" lang="zh-CN" altLang="en-US"/>
          </a:p>
        </p:txBody>
      </p:sp>
    </p:spTree>
    <p:extLst>
      <p:ext uri="{BB962C8B-B14F-4D97-AF65-F5344CB8AC3E}">
        <p14:creationId xmlns:p14="http://schemas.microsoft.com/office/powerpoint/2010/main" val="267073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15</a:t>
            </a:fld>
            <a:endParaRPr kumimoji="1" lang="zh-CN" altLang="en-US"/>
          </a:p>
        </p:txBody>
      </p:sp>
    </p:spTree>
    <p:extLst>
      <p:ext uri="{BB962C8B-B14F-4D97-AF65-F5344CB8AC3E}">
        <p14:creationId xmlns:p14="http://schemas.microsoft.com/office/powerpoint/2010/main" val="354929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16</a:t>
            </a:fld>
            <a:endParaRPr kumimoji="1" lang="zh-CN" altLang="en-US"/>
          </a:p>
        </p:txBody>
      </p:sp>
    </p:spTree>
    <p:extLst>
      <p:ext uri="{BB962C8B-B14F-4D97-AF65-F5344CB8AC3E}">
        <p14:creationId xmlns:p14="http://schemas.microsoft.com/office/powerpoint/2010/main" val="183954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17</a:t>
            </a:fld>
            <a:endParaRPr kumimoji="1" lang="zh-CN" altLang="en-US"/>
          </a:p>
        </p:txBody>
      </p:sp>
    </p:spTree>
    <p:extLst>
      <p:ext uri="{BB962C8B-B14F-4D97-AF65-F5344CB8AC3E}">
        <p14:creationId xmlns:p14="http://schemas.microsoft.com/office/powerpoint/2010/main" val="739514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下面，让我通过一个简单的</a:t>
            </a:r>
            <a:r>
              <a:rPr kumimoji="1" lang="en-US" altLang="zh-CN" dirty="0"/>
              <a:t>demo</a:t>
            </a:r>
            <a:r>
              <a:rPr kumimoji="1" lang="zh-CN" altLang="en-US" dirty="0"/>
              <a:t>演示机器学习的整体流程。</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18</a:t>
            </a:fld>
            <a:endParaRPr kumimoji="1" lang="zh-CN" altLang="en-US"/>
          </a:p>
        </p:txBody>
      </p:sp>
    </p:spTree>
    <p:extLst>
      <p:ext uri="{BB962C8B-B14F-4D97-AF65-F5344CB8AC3E}">
        <p14:creationId xmlns:p14="http://schemas.microsoft.com/office/powerpoint/2010/main" val="396583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19</a:t>
            </a:fld>
            <a:endParaRPr kumimoji="1" lang="zh-CN" altLang="en-US"/>
          </a:p>
        </p:txBody>
      </p:sp>
    </p:spTree>
    <p:extLst>
      <p:ext uri="{BB962C8B-B14F-4D97-AF65-F5344CB8AC3E}">
        <p14:creationId xmlns:p14="http://schemas.microsoft.com/office/powerpoint/2010/main" val="97330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这是本次讲座的内容</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a:t>
            </a:fld>
            <a:endParaRPr kumimoji="1" lang="zh-CN" altLang="en-US"/>
          </a:p>
        </p:txBody>
      </p:sp>
    </p:spTree>
    <p:extLst>
      <p:ext uri="{BB962C8B-B14F-4D97-AF65-F5344CB8AC3E}">
        <p14:creationId xmlns:p14="http://schemas.microsoft.com/office/powerpoint/2010/main" val="1586311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20</a:t>
            </a:fld>
            <a:endParaRPr kumimoji="1" lang="zh-CN" altLang="en-US"/>
          </a:p>
        </p:txBody>
      </p:sp>
    </p:spTree>
    <p:extLst>
      <p:ext uri="{BB962C8B-B14F-4D97-AF65-F5344CB8AC3E}">
        <p14:creationId xmlns:p14="http://schemas.microsoft.com/office/powerpoint/2010/main" val="1243133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21</a:t>
            </a:fld>
            <a:endParaRPr kumimoji="1" lang="zh-CN" altLang="en-US"/>
          </a:p>
        </p:txBody>
      </p:sp>
    </p:spTree>
    <p:extLst>
      <p:ext uri="{BB962C8B-B14F-4D97-AF65-F5344CB8AC3E}">
        <p14:creationId xmlns:p14="http://schemas.microsoft.com/office/powerpoint/2010/main" val="1612753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22</a:t>
            </a:fld>
            <a:endParaRPr kumimoji="1" lang="zh-CN" altLang="en-US"/>
          </a:p>
        </p:txBody>
      </p:sp>
    </p:spTree>
    <p:extLst>
      <p:ext uri="{BB962C8B-B14F-4D97-AF65-F5344CB8AC3E}">
        <p14:creationId xmlns:p14="http://schemas.microsoft.com/office/powerpoint/2010/main" val="1961095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14:m>
                  <m:oMath xmlns:m="http://schemas.openxmlformats.org/officeDocument/2006/math">
                    <m:nary>
                      <m:naryPr>
                        <m:chr m:val="∑"/>
                        <m:supHide m:val="on"/>
                        <m:ctrlPr>
                          <a:rPr kumimoji="1" lang="en-US" altLang="zh-CN" sz="1200" b="0" i="1" smtClean="0">
                            <a:solidFill>
                              <a:schemeClr val="tx1"/>
                            </a:solidFill>
                            <a:latin typeface="Cambria Math" panose="02040503050406030204" pitchFamily="18" charset="0"/>
                          </a:rPr>
                        </m:ctrlPr>
                      </m:naryPr>
                      <m:sub>
                        <m:sSub>
                          <m:sSubPr>
                            <m:ctrlPr>
                              <a:rPr kumimoji="1" lang="en-US" altLang="zh-CN" sz="1200" b="0" i="1" smtClean="0">
                                <a:solidFill>
                                  <a:schemeClr val="tx1"/>
                                </a:solidFill>
                                <a:latin typeface="Cambria Math" panose="02040503050406030204" pitchFamily="18" charset="0"/>
                              </a:rPr>
                            </m:ctrlPr>
                          </m:sSubPr>
                          <m:e>
                            <m:r>
                              <m:rPr>
                                <m:brk m:alnAt="7"/>
                              </m:rPr>
                              <a:rPr kumimoji="1" lang="en-US" altLang="zh-CN" sz="1200" b="0" i="1" smtClean="0">
                                <a:solidFill>
                                  <a:schemeClr val="tx1"/>
                                </a:solidFill>
                                <a:latin typeface="Cambria Math" panose="02040503050406030204" pitchFamily="18" charset="0"/>
                              </a:rPr>
                              <m:t>𝑥</m:t>
                            </m:r>
                          </m:e>
                          <m:sub>
                            <m:r>
                              <m:rPr>
                                <m:brk m:alnAt="7"/>
                              </m:rPr>
                              <a:rPr kumimoji="1" lang="en-US" altLang="zh-CN" sz="1200" b="0" i="1" smtClean="0">
                                <a:solidFill>
                                  <a:schemeClr val="tx1"/>
                                </a:solidFill>
                                <a:latin typeface="Cambria Math" panose="02040503050406030204" pitchFamily="18" charset="0"/>
                              </a:rPr>
                              <m:t>𝑖</m:t>
                            </m:r>
                          </m:sub>
                        </m:sSub>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𝑅</m:t>
                            </m:r>
                          </m:e>
                          <m:sub>
                            <m:r>
                              <a:rPr kumimoji="1" lang="en-US" altLang="zh-CN" sz="1200" b="0" i="1" smtClean="0">
                                <a:solidFill>
                                  <a:schemeClr val="tx1"/>
                                </a:solidFill>
                                <a:latin typeface="Cambria Math" panose="02040503050406030204" pitchFamily="18" charset="0"/>
                              </a:rPr>
                              <m:t>1</m:t>
                            </m:r>
                          </m:sub>
                        </m:sSub>
                        <m:r>
                          <a:rPr kumimoji="1" lang="en-US" altLang="zh-CN" sz="1200" b="0" i="1" smtClean="0">
                            <a:solidFill>
                              <a:schemeClr val="tx1"/>
                            </a:solidFill>
                            <a:latin typeface="Cambria Math" panose="02040503050406030204" pitchFamily="18" charset="0"/>
                          </a:rPr>
                          <m:t>(</m:t>
                        </m:r>
                        <m:r>
                          <a:rPr kumimoji="1" lang="en-US" altLang="zh-CN" sz="1200" b="0" i="1" smtClean="0">
                            <a:solidFill>
                              <a:schemeClr val="tx1"/>
                            </a:solidFill>
                            <a:latin typeface="Cambria Math" panose="02040503050406030204" pitchFamily="18" charset="0"/>
                          </a:rPr>
                          <m:t>𝑗</m:t>
                        </m:r>
                        <m:r>
                          <a:rPr kumimoji="1" lang="en-US" altLang="zh-CN" sz="1200" b="0" i="1" smtClean="0">
                            <a:solidFill>
                              <a:schemeClr val="tx1"/>
                            </a:solidFill>
                            <a:latin typeface="Cambria Math" panose="02040503050406030204" pitchFamily="18" charset="0"/>
                          </a:rPr>
                          <m:t>,</m:t>
                        </m:r>
                        <m:r>
                          <a:rPr kumimoji="1" lang="en-US" altLang="zh-CN" sz="1200" b="0" i="1" smtClean="0">
                            <a:solidFill>
                              <a:schemeClr val="tx1"/>
                            </a:solidFill>
                            <a:latin typeface="Cambria Math" panose="02040503050406030204" pitchFamily="18" charset="0"/>
                          </a:rPr>
                          <m:t>𝑠</m:t>
                        </m:r>
                        <m:r>
                          <a:rPr kumimoji="1" lang="en-US" altLang="zh-CN" sz="1200" b="0" i="1" smtClean="0">
                            <a:solidFill>
                              <a:schemeClr val="tx1"/>
                            </a:solidFill>
                            <a:latin typeface="Cambria Math" panose="02040503050406030204" pitchFamily="18" charset="0"/>
                          </a:rPr>
                          <m:t>)</m:t>
                        </m:r>
                      </m:sub>
                      <m:sup/>
                      <m:e>
                        <m:sSup>
                          <m:sSupPr>
                            <m:ctrlPr>
                              <a:rPr kumimoji="1" lang="en-US" altLang="zh-CN" sz="1200" b="0" i="1" smtClean="0">
                                <a:solidFill>
                                  <a:schemeClr val="tx1"/>
                                </a:solidFill>
                                <a:latin typeface="Cambria Math" panose="02040503050406030204" pitchFamily="18" charset="0"/>
                              </a:rPr>
                            </m:ctrlPr>
                          </m:sSupPr>
                          <m:e>
                            <m:d>
                              <m:dPr>
                                <m:ctrlPr>
                                  <a:rPr kumimoji="1" lang="en-US" altLang="zh-CN" sz="1200" b="0" i="1" smtClean="0">
                                    <a:solidFill>
                                      <a:schemeClr val="tx1"/>
                                    </a:solidFill>
                                    <a:latin typeface="Cambria Math" panose="02040503050406030204" pitchFamily="18" charset="0"/>
                                  </a:rPr>
                                </m:ctrlPr>
                              </m:dPr>
                              <m:e>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𝑦</m:t>
                                    </m:r>
                                  </m:e>
                                  <m:sub>
                                    <m:r>
                                      <a:rPr kumimoji="1" lang="en-US" altLang="zh-CN" sz="1200" b="0" i="1" smtClean="0">
                                        <a:solidFill>
                                          <a:schemeClr val="tx1"/>
                                        </a:solidFill>
                                        <a:latin typeface="Cambria Math" panose="02040503050406030204" pitchFamily="18" charset="0"/>
                                      </a:rPr>
                                      <m:t>𝑖</m:t>
                                    </m:r>
                                  </m:sub>
                                </m:sSub>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𝑣</m:t>
                                    </m:r>
                                  </m:e>
                                  <m:sub>
                                    <m:r>
                                      <a:rPr kumimoji="1" lang="en-US" altLang="zh-CN" sz="1200" b="0" i="1" smtClean="0">
                                        <a:solidFill>
                                          <a:schemeClr val="tx1"/>
                                        </a:solidFill>
                                        <a:latin typeface="Cambria Math" panose="02040503050406030204" pitchFamily="18" charset="0"/>
                                      </a:rPr>
                                      <m:t>1</m:t>
                                    </m:r>
                                  </m:sub>
                                </m:sSub>
                                <m:d>
                                  <m:dPr>
                                    <m:ctrlPr>
                                      <a:rPr kumimoji="1" lang="en-US" altLang="zh-CN" sz="1200" b="0" i="1" smtClean="0">
                                        <a:solidFill>
                                          <a:schemeClr val="tx1"/>
                                        </a:solidFill>
                                        <a:latin typeface="Cambria Math" panose="02040503050406030204" pitchFamily="18" charset="0"/>
                                      </a:rPr>
                                    </m:ctrlPr>
                                  </m:dPr>
                                  <m:e>
                                    <m:r>
                                      <a:rPr kumimoji="1" lang="en-US" altLang="zh-CN" sz="1200" b="0" i="1" smtClean="0">
                                        <a:solidFill>
                                          <a:schemeClr val="tx1"/>
                                        </a:solidFill>
                                        <a:latin typeface="Cambria Math" panose="02040503050406030204" pitchFamily="18" charset="0"/>
                                      </a:rPr>
                                      <m:t>𝑗</m:t>
                                    </m:r>
                                    <m:r>
                                      <a:rPr kumimoji="1" lang="en-US" altLang="zh-CN" sz="1200" b="0" i="1" smtClean="0">
                                        <a:solidFill>
                                          <a:schemeClr val="tx1"/>
                                        </a:solidFill>
                                        <a:latin typeface="Cambria Math" panose="02040503050406030204" pitchFamily="18" charset="0"/>
                                      </a:rPr>
                                      <m:t>,</m:t>
                                    </m:r>
                                    <m:r>
                                      <a:rPr kumimoji="1" lang="en-US" altLang="zh-CN" sz="1200" b="0" i="1" smtClean="0">
                                        <a:solidFill>
                                          <a:schemeClr val="tx1"/>
                                        </a:solidFill>
                                        <a:latin typeface="Cambria Math" panose="02040503050406030204" pitchFamily="18" charset="0"/>
                                      </a:rPr>
                                      <m:t>𝑠</m:t>
                                    </m:r>
                                  </m:e>
                                </m:d>
                              </m:e>
                            </m:d>
                          </m:e>
                          <m:sup>
                            <m:r>
                              <a:rPr kumimoji="1" lang="en-US" altLang="zh-CN" sz="1200" b="0" i="1" smtClean="0">
                                <a:solidFill>
                                  <a:schemeClr val="tx1"/>
                                </a:solidFill>
                                <a:latin typeface="Cambria Math" panose="02040503050406030204" pitchFamily="18" charset="0"/>
                              </a:rPr>
                              <m:t>2</m:t>
                            </m:r>
                          </m:sup>
                        </m:sSup>
                        <m:r>
                          <a:rPr kumimoji="1" lang="en-US" altLang="zh-CN" sz="1200" b="0" i="1" smtClean="0">
                            <a:solidFill>
                              <a:schemeClr val="tx1"/>
                            </a:solidFill>
                            <a:latin typeface="Cambria Math" panose="02040503050406030204" pitchFamily="18" charset="0"/>
                          </a:rPr>
                          <m:t>+</m:t>
                        </m:r>
                      </m:e>
                    </m:nary>
                  </m:oMath>
                </a14:m>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mc:Choice>
        <mc:Fallback xmlns="">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r>
                  <a:rPr kumimoji="1" lang="en-US" altLang="zh-CN" sz="1200" b="0" i="0">
                    <a:solidFill>
                      <a:schemeClr val="tx1"/>
                    </a:solidFill>
                    <a:latin typeface="Cambria Math" panose="02040503050406030204" pitchFamily="18" charset="0"/>
                  </a:rPr>
                  <a:t>∑_(𝑥_𝑖∈𝑅_1 (𝑗,𝑠))▒〖(𝑦_𝑖−𝑣_1 (𝑗,𝑠))^2+〗</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mc:Fallback>
      </mc:AlternateContent>
      <p:sp>
        <p:nvSpPr>
          <p:cNvPr id="4" name="灯片编号占位符 3"/>
          <p:cNvSpPr>
            <a:spLocks noGrp="1"/>
          </p:cNvSpPr>
          <p:nvPr>
            <p:ph type="sldNum" sz="quarter" idx="5"/>
          </p:nvPr>
        </p:nvSpPr>
        <p:spPr/>
        <p:txBody>
          <a:bodyPr/>
          <a:lstStyle/>
          <a:p>
            <a:fld id="{6D18717E-F74C-4246-A795-6577BEDC8382}" type="slidenum">
              <a:rPr kumimoji="1" lang="zh-CN" altLang="en-US" smtClean="0"/>
              <a:t>23</a:t>
            </a:fld>
            <a:endParaRPr kumimoji="1" lang="zh-CN" altLang="en-US"/>
          </a:p>
        </p:txBody>
      </p:sp>
    </p:spTree>
    <p:extLst>
      <p:ext uri="{BB962C8B-B14F-4D97-AF65-F5344CB8AC3E}">
        <p14:creationId xmlns:p14="http://schemas.microsoft.com/office/powerpoint/2010/main" val="130633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14:m>
                  <m:oMath xmlns:m="http://schemas.openxmlformats.org/officeDocument/2006/math">
                    <m:nary>
                      <m:naryPr>
                        <m:chr m:val="∑"/>
                        <m:supHide m:val="on"/>
                        <m:ctrlPr>
                          <a:rPr kumimoji="1" lang="en-US" altLang="zh-CN" sz="1200" b="0" i="1" smtClean="0">
                            <a:solidFill>
                              <a:schemeClr val="tx1"/>
                            </a:solidFill>
                            <a:latin typeface="Cambria Math" panose="02040503050406030204" pitchFamily="18" charset="0"/>
                          </a:rPr>
                        </m:ctrlPr>
                      </m:naryPr>
                      <m:sub>
                        <m:sSub>
                          <m:sSubPr>
                            <m:ctrlPr>
                              <a:rPr kumimoji="1" lang="en-US" altLang="zh-CN" sz="1200" b="0" i="1" smtClean="0">
                                <a:solidFill>
                                  <a:schemeClr val="tx1"/>
                                </a:solidFill>
                                <a:latin typeface="Cambria Math" panose="02040503050406030204" pitchFamily="18" charset="0"/>
                              </a:rPr>
                            </m:ctrlPr>
                          </m:sSubPr>
                          <m:e>
                            <m:r>
                              <m:rPr>
                                <m:brk m:alnAt="7"/>
                              </m:rPr>
                              <a:rPr kumimoji="1" lang="en-US" altLang="zh-CN" sz="1200" b="0" i="1" smtClean="0">
                                <a:solidFill>
                                  <a:schemeClr val="tx1"/>
                                </a:solidFill>
                                <a:latin typeface="Cambria Math" panose="02040503050406030204" pitchFamily="18" charset="0"/>
                              </a:rPr>
                              <m:t>𝑥</m:t>
                            </m:r>
                          </m:e>
                          <m:sub>
                            <m:r>
                              <m:rPr>
                                <m:brk m:alnAt="7"/>
                              </m:rPr>
                              <a:rPr kumimoji="1" lang="en-US" altLang="zh-CN" sz="1200" b="0" i="1" smtClean="0">
                                <a:solidFill>
                                  <a:schemeClr val="tx1"/>
                                </a:solidFill>
                                <a:latin typeface="Cambria Math" panose="02040503050406030204" pitchFamily="18" charset="0"/>
                              </a:rPr>
                              <m:t>𝑖</m:t>
                            </m:r>
                          </m:sub>
                        </m:sSub>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𝑅</m:t>
                            </m:r>
                          </m:e>
                          <m:sub>
                            <m:r>
                              <a:rPr kumimoji="1" lang="en-US" altLang="zh-CN" sz="1200" b="0" i="1" smtClean="0">
                                <a:solidFill>
                                  <a:schemeClr val="tx1"/>
                                </a:solidFill>
                                <a:latin typeface="Cambria Math" panose="02040503050406030204" pitchFamily="18" charset="0"/>
                              </a:rPr>
                              <m:t>1</m:t>
                            </m:r>
                          </m:sub>
                        </m:sSub>
                        <m:r>
                          <a:rPr kumimoji="1" lang="en-US" altLang="zh-CN" sz="1200" b="0" i="1" smtClean="0">
                            <a:solidFill>
                              <a:schemeClr val="tx1"/>
                            </a:solidFill>
                            <a:latin typeface="Cambria Math" panose="02040503050406030204" pitchFamily="18" charset="0"/>
                          </a:rPr>
                          <m:t>(</m:t>
                        </m:r>
                        <m:r>
                          <a:rPr kumimoji="1" lang="en-US" altLang="zh-CN" sz="1200" b="0" i="1" smtClean="0">
                            <a:solidFill>
                              <a:schemeClr val="tx1"/>
                            </a:solidFill>
                            <a:latin typeface="Cambria Math" panose="02040503050406030204" pitchFamily="18" charset="0"/>
                          </a:rPr>
                          <m:t>𝑗</m:t>
                        </m:r>
                        <m:r>
                          <a:rPr kumimoji="1" lang="en-US" altLang="zh-CN" sz="1200" b="0" i="1" smtClean="0">
                            <a:solidFill>
                              <a:schemeClr val="tx1"/>
                            </a:solidFill>
                            <a:latin typeface="Cambria Math" panose="02040503050406030204" pitchFamily="18" charset="0"/>
                          </a:rPr>
                          <m:t>,</m:t>
                        </m:r>
                        <m:r>
                          <a:rPr kumimoji="1" lang="en-US" altLang="zh-CN" sz="1200" b="0" i="1" smtClean="0">
                            <a:solidFill>
                              <a:schemeClr val="tx1"/>
                            </a:solidFill>
                            <a:latin typeface="Cambria Math" panose="02040503050406030204" pitchFamily="18" charset="0"/>
                          </a:rPr>
                          <m:t>𝑠</m:t>
                        </m:r>
                        <m:r>
                          <a:rPr kumimoji="1" lang="en-US" altLang="zh-CN" sz="1200" b="0" i="1" smtClean="0">
                            <a:solidFill>
                              <a:schemeClr val="tx1"/>
                            </a:solidFill>
                            <a:latin typeface="Cambria Math" panose="02040503050406030204" pitchFamily="18" charset="0"/>
                          </a:rPr>
                          <m:t>)</m:t>
                        </m:r>
                      </m:sub>
                      <m:sup/>
                      <m:e>
                        <m:sSup>
                          <m:sSupPr>
                            <m:ctrlPr>
                              <a:rPr kumimoji="1" lang="en-US" altLang="zh-CN" sz="1200" b="0" i="1" smtClean="0">
                                <a:solidFill>
                                  <a:schemeClr val="tx1"/>
                                </a:solidFill>
                                <a:latin typeface="Cambria Math" panose="02040503050406030204" pitchFamily="18" charset="0"/>
                              </a:rPr>
                            </m:ctrlPr>
                          </m:sSupPr>
                          <m:e>
                            <m:d>
                              <m:dPr>
                                <m:ctrlPr>
                                  <a:rPr kumimoji="1" lang="en-US" altLang="zh-CN" sz="1200" b="0" i="1" smtClean="0">
                                    <a:solidFill>
                                      <a:schemeClr val="tx1"/>
                                    </a:solidFill>
                                    <a:latin typeface="Cambria Math" panose="02040503050406030204" pitchFamily="18" charset="0"/>
                                  </a:rPr>
                                </m:ctrlPr>
                              </m:dPr>
                              <m:e>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𝑦</m:t>
                                    </m:r>
                                  </m:e>
                                  <m:sub>
                                    <m:r>
                                      <a:rPr kumimoji="1" lang="en-US" altLang="zh-CN" sz="1200" b="0" i="1" smtClean="0">
                                        <a:solidFill>
                                          <a:schemeClr val="tx1"/>
                                        </a:solidFill>
                                        <a:latin typeface="Cambria Math" panose="02040503050406030204" pitchFamily="18" charset="0"/>
                                      </a:rPr>
                                      <m:t>𝑖</m:t>
                                    </m:r>
                                  </m:sub>
                                </m:sSub>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𝑣</m:t>
                                    </m:r>
                                  </m:e>
                                  <m:sub>
                                    <m:r>
                                      <a:rPr kumimoji="1" lang="en-US" altLang="zh-CN" sz="1200" b="0" i="1" smtClean="0">
                                        <a:solidFill>
                                          <a:schemeClr val="tx1"/>
                                        </a:solidFill>
                                        <a:latin typeface="Cambria Math" panose="02040503050406030204" pitchFamily="18" charset="0"/>
                                      </a:rPr>
                                      <m:t>1</m:t>
                                    </m:r>
                                  </m:sub>
                                </m:sSub>
                                <m:d>
                                  <m:dPr>
                                    <m:ctrlPr>
                                      <a:rPr kumimoji="1" lang="en-US" altLang="zh-CN" sz="1200" b="0" i="1" smtClean="0">
                                        <a:solidFill>
                                          <a:schemeClr val="tx1"/>
                                        </a:solidFill>
                                        <a:latin typeface="Cambria Math" panose="02040503050406030204" pitchFamily="18" charset="0"/>
                                      </a:rPr>
                                    </m:ctrlPr>
                                  </m:dPr>
                                  <m:e>
                                    <m:r>
                                      <a:rPr kumimoji="1" lang="en-US" altLang="zh-CN" sz="1200" b="0" i="1" smtClean="0">
                                        <a:solidFill>
                                          <a:schemeClr val="tx1"/>
                                        </a:solidFill>
                                        <a:latin typeface="Cambria Math" panose="02040503050406030204" pitchFamily="18" charset="0"/>
                                      </a:rPr>
                                      <m:t>𝑗</m:t>
                                    </m:r>
                                    <m:r>
                                      <a:rPr kumimoji="1" lang="en-US" altLang="zh-CN" sz="1200" b="0" i="1" smtClean="0">
                                        <a:solidFill>
                                          <a:schemeClr val="tx1"/>
                                        </a:solidFill>
                                        <a:latin typeface="Cambria Math" panose="02040503050406030204" pitchFamily="18" charset="0"/>
                                      </a:rPr>
                                      <m:t>,</m:t>
                                    </m:r>
                                    <m:r>
                                      <a:rPr kumimoji="1" lang="en-US" altLang="zh-CN" sz="1200" b="0" i="1" smtClean="0">
                                        <a:solidFill>
                                          <a:schemeClr val="tx1"/>
                                        </a:solidFill>
                                        <a:latin typeface="Cambria Math" panose="02040503050406030204" pitchFamily="18" charset="0"/>
                                      </a:rPr>
                                      <m:t>𝑠</m:t>
                                    </m:r>
                                  </m:e>
                                </m:d>
                              </m:e>
                            </m:d>
                          </m:e>
                          <m:sup>
                            <m:r>
                              <a:rPr kumimoji="1" lang="en-US" altLang="zh-CN" sz="1200" b="0" i="1" smtClean="0">
                                <a:solidFill>
                                  <a:schemeClr val="tx1"/>
                                </a:solidFill>
                                <a:latin typeface="Cambria Math" panose="02040503050406030204" pitchFamily="18" charset="0"/>
                              </a:rPr>
                              <m:t>2</m:t>
                            </m:r>
                          </m:sup>
                        </m:sSup>
                        <m:r>
                          <a:rPr kumimoji="1" lang="en-US" altLang="zh-CN" sz="1200" b="0" i="1" smtClean="0">
                            <a:solidFill>
                              <a:schemeClr val="tx1"/>
                            </a:solidFill>
                            <a:latin typeface="Cambria Math" panose="02040503050406030204" pitchFamily="18" charset="0"/>
                          </a:rPr>
                          <m:t>+</m:t>
                        </m:r>
                      </m:e>
                    </m:nary>
                  </m:oMath>
                </a14:m>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mc:Choice>
        <mc:Fallback xmlns="">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r>
                  <a:rPr kumimoji="1" lang="en-US" altLang="zh-CN" sz="1200" b="0" i="0">
                    <a:solidFill>
                      <a:schemeClr val="tx1"/>
                    </a:solidFill>
                    <a:latin typeface="Cambria Math" panose="02040503050406030204" pitchFamily="18" charset="0"/>
                  </a:rPr>
                  <a:t>∑_(𝑥_𝑖∈𝑅_1 (𝑗,𝑠))▒〖(𝑦_𝑖−𝑣_1 (𝑗,𝑠))^2+〗</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mc:Fallback>
      </mc:AlternateContent>
      <p:sp>
        <p:nvSpPr>
          <p:cNvPr id="4" name="灯片编号占位符 3"/>
          <p:cNvSpPr>
            <a:spLocks noGrp="1"/>
          </p:cNvSpPr>
          <p:nvPr>
            <p:ph type="sldNum" sz="quarter" idx="5"/>
          </p:nvPr>
        </p:nvSpPr>
        <p:spPr/>
        <p:txBody>
          <a:bodyPr/>
          <a:lstStyle/>
          <a:p>
            <a:fld id="{6D18717E-F74C-4246-A795-6577BEDC8382}" type="slidenum">
              <a:rPr kumimoji="1" lang="zh-CN" altLang="en-US" smtClean="0"/>
              <a:t>24</a:t>
            </a:fld>
            <a:endParaRPr kumimoji="1" lang="zh-CN" altLang="en-US"/>
          </a:p>
        </p:txBody>
      </p:sp>
    </p:spTree>
    <p:extLst>
      <p:ext uri="{BB962C8B-B14F-4D97-AF65-F5344CB8AC3E}">
        <p14:creationId xmlns:p14="http://schemas.microsoft.com/office/powerpoint/2010/main" val="103033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下面，让我通过一个简单的</a:t>
            </a:r>
            <a:r>
              <a:rPr kumimoji="1" lang="en-US" altLang="zh-CN" dirty="0"/>
              <a:t>demo</a:t>
            </a:r>
            <a:r>
              <a:rPr kumimoji="1" lang="zh-CN" altLang="en-US" dirty="0"/>
              <a:t>演示机器学习的整体流程。</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25</a:t>
            </a:fld>
            <a:endParaRPr kumimoji="1" lang="zh-CN" altLang="en-US"/>
          </a:p>
        </p:txBody>
      </p:sp>
    </p:spTree>
    <p:extLst>
      <p:ext uri="{BB962C8B-B14F-4D97-AF65-F5344CB8AC3E}">
        <p14:creationId xmlns:p14="http://schemas.microsoft.com/office/powerpoint/2010/main" val="1217905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集成学习器</a:t>
            </a:r>
            <a:endParaRPr lang="en-US" altLang="zh-CN"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26</a:t>
            </a:fld>
            <a:endParaRPr kumimoji="1" lang="zh-CN" altLang="en-US"/>
          </a:p>
        </p:txBody>
      </p:sp>
    </p:spTree>
    <p:extLst>
      <p:ext uri="{BB962C8B-B14F-4D97-AF65-F5344CB8AC3E}">
        <p14:creationId xmlns:p14="http://schemas.microsoft.com/office/powerpoint/2010/main" val="2377386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这里我们介绍一类经典的集成学习算法</a:t>
            </a:r>
            <a:r>
              <a:rPr lang="en-US" altLang="zh-CN" dirty="0"/>
              <a:t>——</a:t>
            </a:r>
            <a:r>
              <a:rPr lang="zh-CN" altLang="en-US" dirty="0"/>
              <a:t>随机森林。</a:t>
            </a:r>
            <a:endParaRPr lang="en-US" altLang="zh-CN"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27</a:t>
            </a:fld>
            <a:endParaRPr kumimoji="1" lang="zh-CN" altLang="en-US"/>
          </a:p>
        </p:txBody>
      </p:sp>
    </p:spTree>
    <p:extLst>
      <p:ext uri="{BB962C8B-B14F-4D97-AF65-F5344CB8AC3E}">
        <p14:creationId xmlns:p14="http://schemas.microsoft.com/office/powerpoint/2010/main" val="2800026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28</a:t>
            </a:fld>
            <a:endParaRPr kumimoji="1" lang="zh-CN" altLang="en-US"/>
          </a:p>
        </p:txBody>
      </p:sp>
    </p:spTree>
    <p:extLst>
      <p:ext uri="{BB962C8B-B14F-4D97-AF65-F5344CB8AC3E}">
        <p14:creationId xmlns:p14="http://schemas.microsoft.com/office/powerpoint/2010/main" val="362577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下面，让我通过一个简单的</a:t>
            </a:r>
            <a:r>
              <a:rPr kumimoji="1" lang="en-US" altLang="zh-CN" dirty="0"/>
              <a:t>demo</a:t>
            </a:r>
            <a:r>
              <a:rPr kumimoji="1" lang="zh-CN" altLang="en-US" dirty="0"/>
              <a:t>演示机器学习的整体流程。</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29</a:t>
            </a:fld>
            <a:endParaRPr kumimoji="1" lang="zh-CN" altLang="en-US"/>
          </a:p>
        </p:txBody>
      </p:sp>
    </p:spTree>
    <p:extLst>
      <p:ext uri="{BB962C8B-B14F-4D97-AF65-F5344CB8AC3E}">
        <p14:creationId xmlns:p14="http://schemas.microsoft.com/office/powerpoint/2010/main" val="1667487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首先先问一个很简单的问题，什么是机器学习？这里我使用机器学习教材</a:t>
            </a:r>
            <a:r>
              <a:rPr lang="en-US" altLang="zh-CN" dirty="0"/>
              <a:t>《</a:t>
            </a:r>
            <a:r>
              <a:rPr lang="en-US" altLang="zh-CN" dirty="0" err="1"/>
              <a:t>Foudations</a:t>
            </a:r>
            <a:r>
              <a:rPr lang="zh-CN" altLang="en-US" dirty="0"/>
              <a:t> </a:t>
            </a:r>
            <a:r>
              <a:rPr lang="en-US" altLang="zh-CN" dirty="0"/>
              <a:t>of</a:t>
            </a:r>
            <a:r>
              <a:rPr lang="zh-CN" altLang="en-US" dirty="0"/>
              <a:t> </a:t>
            </a:r>
            <a:r>
              <a:rPr lang="en-US" altLang="zh-CN" dirty="0"/>
              <a:t>machine</a:t>
            </a:r>
            <a:r>
              <a:rPr lang="zh-CN" altLang="en-US" dirty="0"/>
              <a:t> </a:t>
            </a:r>
            <a:r>
              <a:rPr lang="en-US" altLang="zh-CN" dirty="0"/>
              <a:t>learning》</a:t>
            </a:r>
            <a:r>
              <a:rPr lang="zh-CN" altLang="en-US" dirty="0"/>
              <a:t> 中的定义，机器学习可以广义地定义为</a:t>
            </a:r>
            <a:r>
              <a:rPr lang="en-US" altLang="zh-CN" dirty="0"/>
              <a:t>【</a:t>
            </a:r>
            <a:r>
              <a:rPr lang="zh-CN" altLang="en-US" dirty="0"/>
              <a:t>可以通过经验去提高表现和做出正确预测</a:t>
            </a:r>
            <a:r>
              <a:rPr lang="en-US" altLang="zh-CN" dirty="0"/>
              <a:t>】</a:t>
            </a:r>
            <a:r>
              <a:rPr lang="zh-CN" altLang="en-US" dirty="0"/>
              <a:t>的计算方法。</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a:t>
            </a:fld>
            <a:endParaRPr kumimoji="1" lang="zh-CN" altLang="en-US"/>
          </a:p>
        </p:txBody>
      </p:sp>
    </p:spTree>
    <p:extLst>
      <p:ext uri="{BB962C8B-B14F-4D97-AF65-F5344CB8AC3E}">
        <p14:creationId xmlns:p14="http://schemas.microsoft.com/office/powerpoint/2010/main" val="1548391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下面，让我通过一个简单的</a:t>
            </a:r>
            <a:r>
              <a:rPr kumimoji="1" lang="en-US" altLang="zh-CN" dirty="0"/>
              <a:t>demo</a:t>
            </a:r>
            <a:r>
              <a:rPr kumimoji="1" lang="zh-CN" altLang="en-US" dirty="0"/>
              <a:t>演示机器学习的整体流程。</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30</a:t>
            </a:fld>
            <a:endParaRPr kumimoji="1" lang="zh-CN" altLang="en-US"/>
          </a:p>
        </p:txBody>
      </p:sp>
    </p:spTree>
    <p:extLst>
      <p:ext uri="{BB962C8B-B14F-4D97-AF65-F5344CB8AC3E}">
        <p14:creationId xmlns:p14="http://schemas.microsoft.com/office/powerpoint/2010/main" val="568878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以下是我的参考资料</a:t>
            </a:r>
            <a:endParaRPr lang="en-US" altLang="zh-CN"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31</a:t>
            </a:fld>
            <a:endParaRPr kumimoji="1" lang="zh-CN" altLang="en-US"/>
          </a:p>
        </p:txBody>
      </p:sp>
    </p:spTree>
    <p:extLst>
      <p:ext uri="{BB962C8B-B14F-4D97-AF65-F5344CB8AC3E}">
        <p14:creationId xmlns:p14="http://schemas.microsoft.com/office/powerpoint/2010/main" val="3547929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谢谢大家，我的答辩到此结束</a:t>
            </a:r>
          </a:p>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32</a:t>
            </a:fld>
            <a:endParaRPr kumimoji="1" lang="zh-CN" altLang="en-US"/>
          </a:p>
        </p:txBody>
      </p:sp>
    </p:spTree>
    <p:extLst>
      <p:ext uri="{BB962C8B-B14F-4D97-AF65-F5344CB8AC3E}">
        <p14:creationId xmlns:p14="http://schemas.microsoft.com/office/powerpoint/2010/main" val="401325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4</a:t>
            </a:fld>
            <a:endParaRPr kumimoji="1" lang="zh-CN" altLang="en-US"/>
          </a:p>
        </p:txBody>
      </p:sp>
    </p:spTree>
    <p:extLst>
      <p:ext uri="{BB962C8B-B14F-4D97-AF65-F5344CB8AC3E}">
        <p14:creationId xmlns:p14="http://schemas.microsoft.com/office/powerpoint/2010/main" val="69704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chemeClr val="tx1"/>
                </a:solidFill>
              </a:rPr>
              <a:t>接下来，我们来具体讲一下机器学习的流程。</a:t>
            </a:r>
            <a:endParaRPr kumimoji="1" lang="en-US" altLang="zh-CN" sz="1200" dirty="0">
              <a:solidFill>
                <a:schemeClr val="tx1"/>
              </a:solidFill>
            </a:endParaRPr>
          </a:p>
          <a:p>
            <a:r>
              <a:rPr kumimoji="1" lang="zh-CN" altLang="en-US" sz="1200" dirty="0">
                <a:solidFill>
                  <a:schemeClr val="tx1"/>
                </a:solidFill>
              </a:rPr>
              <a:t>在得到数据后，我们的第一步是对数据集进行划分。</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5</a:t>
            </a:fld>
            <a:endParaRPr kumimoji="1" lang="zh-CN" altLang="en-US"/>
          </a:p>
        </p:txBody>
      </p:sp>
    </p:spTree>
    <p:extLst>
      <p:ext uri="{BB962C8B-B14F-4D97-AF65-F5344CB8AC3E}">
        <p14:creationId xmlns:p14="http://schemas.microsoft.com/office/powerpoint/2010/main" val="253882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6</a:t>
            </a:fld>
            <a:endParaRPr kumimoji="1" lang="zh-CN" altLang="en-US"/>
          </a:p>
        </p:txBody>
      </p:sp>
    </p:spTree>
    <p:extLst>
      <p:ext uri="{BB962C8B-B14F-4D97-AF65-F5344CB8AC3E}">
        <p14:creationId xmlns:p14="http://schemas.microsoft.com/office/powerpoint/2010/main" val="29666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7</a:t>
            </a:fld>
            <a:endParaRPr kumimoji="1" lang="zh-CN" altLang="en-US"/>
          </a:p>
        </p:txBody>
      </p:sp>
    </p:spTree>
    <p:extLst>
      <p:ext uri="{BB962C8B-B14F-4D97-AF65-F5344CB8AC3E}">
        <p14:creationId xmlns:p14="http://schemas.microsoft.com/office/powerpoint/2010/main" val="1922126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8</a:t>
            </a:fld>
            <a:endParaRPr kumimoji="1" lang="zh-CN" altLang="en-US"/>
          </a:p>
        </p:txBody>
      </p:sp>
    </p:spTree>
    <p:extLst>
      <p:ext uri="{BB962C8B-B14F-4D97-AF65-F5344CB8AC3E}">
        <p14:creationId xmlns:p14="http://schemas.microsoft.com/office/powerpoint/2010/main" val="395826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机器学习的流程大致如下：</a:t>
            </a:r>
            <a:endParaRPr lang="en-US" altLang="zh-CN" dirty="0"/>
          </a:p>
          <a:p>
            <a:endParaRPr lang="en-US" altLang="zh-CN" dirty="0"/>
          </a:p>
          <a:p>
            <a:r>
              <a:rPr lang="en-US" altLang="zh-CN" dirty="0"/>
              <a:t>…</a:t>
            </a:r>
          </a:p>
          <a:p>
            <a:endParaRPr lang="en-US" altLang="zh-CN" dirty="0"/>
          </a:p>
          <a:p>
            <a:r>
              <a:rPr kumimoji="1" lang="zh-CN" altLang="en-US" sz="1200" dirty="0">
                <a:solidFill>
                  <a:schemeClr val="tx1"/>
                </a:solidFill>
              </a:rPr>
              <a:t>得到最终模型，根据测试数据做出预测</a:t>
            </a:r>
            <a:endParaRPr kumimoji="1" lang="en-US" altLang="zh-CN" sz="1200" dirty="0">
              <a:solidFill>
                <a:schemeClr val="tx1"/>
              </a:solidFill>
            </a:endParaRPr>
          </a:p>
          <a:p>
            <a:r>
              <a:rPr kumimoji="1" lang="zh-CN" altLang="en-US" sz="1200" dirty="0">
                <a:solidFill>
                  <a:schemeClr val="tx1"/>
                </a:solidFill>
              </a:rPr>
              <a:t>本次比赛我们会用</a:t>
            </a:r>
            <a:r>
              <a:rPr kumimoji="1" lang="en-US" altLang="zh-CN" sz="1200" dirty="0">
                <a:solidFill>
                  <a:schemeClr val="tx1"/>
                </a:solidFill>
              </a:rPr>
              <a:t>Kaggle</a:t>
            </a:r>
            <a:r>
              <a:rPr kumimoji="1" lang="zh-CN" altLang="en-US" sz="1200" dirty="0">
                <a:solidFill>
                  <a:schemeClr val="tx1"/>
                </a:solidFill>
              </a:rPr>
              <a:t>平台来完成此步骤</a:t>
            </a:r>
            <a:endParaRPr kumimoji="1" lang="en-US" altLang="zh-CN" sz="1200" dirty="0">
              <a:solidFill>
                <a:schemeClr val="tx1"/>
              </a:solidFill>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9</a:t>
            </a:fld>
            <a:endParaRPr kumimoji="1" lang="zh-CN" altLang="en-US"/>
          </a:p>
        </p:txBody>
      </p:sp>
    </p:spTree>
    <p:extLst>
      <p:ext uri="{BB962C8B-B14F-4D97-AF65-F5344CB8AC3E}">
        <p14:creationId xmlns:p14="http://schemas.microsoft.com/office/powerpoint/2010/main" val="17710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7801A0AD-A4D9-2B48-AB5E-2388481E37AE}"/>
              </a:ext>
            </a:extLst>
          </p:cNvPr>
          <p:cNvGrpSpPr/>
          <p:nvPr userDrawn="1"/>
        </p:nvGrpSpPr>
        <p:grpSpPr>
          <a:xfrm>
            <a:off x="599225" y="1736370"/>
            <a:ext cx="10993549" cy="1903301"/>
            <a:chOff x="599225" y="1921565"/>
            <a:chExt cx="10993549" cy="1903301"/>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a:extLst>
                <a:ext uri="{FF2B5EF4-FFF2-40B4-BE49-F238E27FC236}">
                  <a16:creationId xmlns:a16="http://schemas.microsoft.com/office/drawing/2014/main" id="{A1E2328B-A4C4-764E-ACC8-998B2E63C537}"/>
                </a:ext>
              </a:extLst>
            </p:cNvPr>
            <p:cNvSpPr/>
            <p:nvPr userDrawn="1"/>
          </p:nvSpPr>
          <p:spPr>
            <a:xfrm>
              <a:off x="599225" y="1921565"/>
              <a:ext cx="821803" cy="867934"/>
            </a:xfrm>
            <a:prstGeom prst="halfFrame">
              <a:avLst>
                <a:gd name="adj1" fmla="val 23474"/>
                <a:gd name="adj2" fmla="val 2347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a:extLst>
                <a:ext uri="{FF2B5EF4-FFF2-40B4-BE49-F238E27FC236}">
                  <a16:creationId xmlns:a16="http://schemas.microsoft.com/office/drawing/2014/main" id="{0533506A-6FCC-464D-8406-9673E74408CF}"/>
                </a:ext>
              </a:extLst>
            </p:cNvPr>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8" name="图片 7">
            <a:extLst>
              <a:ext uri="{FF2B5EF4-FFF2-40B4-BE49-F238E27FC236}">
                <a16:creationId xmlns:a16="http://schemas.microsoft.com/office/drawing/2014/main" id="{194A483F-9AA2-A24C-BA23-AD5256267A43}"/>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8351" y="399605"/>
            <a:ext cx="2538904" cy="1074418"/>
          </a:xfrm>
          <a:prstGeom prst="rect">
            <a:avLst/>
          </a:prstGeom>
        </p:spPr>
      </p:pic>
      <p:sp>
        <p:nvSpPr>
          <p:cNvPr id="12" name="Title 1">
            <a:extLst>
              <a:ext uri="{FF2B5EF4-FFF2-40B4-BE49-F238E27FC236}">
                <a16:creationId xmlns:a16="http://schemas.microsoft.com/office/drawing/2014/main" id="{43FE9298-60C2-9548-BC1E-E8694904B371}"/>
              </a:ext>
            </a:extLst>
          </p:cNvPr>
          <p:cNvSpPr>
            <a:spLocks noGrp="1"/>
          </p:cNvSpPr>
          <p:nvPr>
            <p:ph type="ctrTitle"/>
          </p:nvPr>
        </p:nvSpPr>
        <p:spPr>
          <a:xfrm>
            <a:off x="963169" y="2028084"/>
            <a:ext cx="10265664" cy="1356406"/>
          </a:xfrm>
          <a:prstGeom prst="rect">
            <a:avLst/>
          </a:prstGeom>
          <a:effectLst/>
        </p:spPr>
        <p:txBody>
          <a:bodyPr anchor="b">
            <a:normAutofit/>
          </a:bodyPr>
          <a:lstStyle>
            <a:lvl1pPr algn="l">
              <a:defRPr lang="en-US" altLang="en-US" sz="3600" b="0" kern="1200" cap="all" dirty="0">
                <a:solidFill>
                  <a:srgbClr val="5C307D"/>
                </a:solidFill>
                <a:latin typeface="+mj-lt"/>
                <a:ea typeface="+mj-ea"/>
                <a:cs typeface="+mj-cs"/>
              </a:defRPr>
            </a:lvl1pPr>
          </a:lstStyle>
          <a:p>
            <a:r>
              <a:rPr lang="zh-CN" altLang="en-US" dirty="0"/>
              <a:t>单击此处编辑母版标题样式</a:t>
            </a:r>
            <a:endParaRPr lang="en-US" dirty="0"/>
          </a:p>
        </p:txBody>
      </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63169" y="3819054"/>
            <a:ext cx="10265664" cy="1340999"/>
          </a:xfrm>
        </p:spPr>
        <p:txBody>
          <a:bodyPr anchor="t">
            <a:normAutofit/>
          </a:bodyPr>
          <a:lstStyle>
            <a:lvl1pPr marL="0" indent="0" algn="l">
              <a:buNone/>
              <a:defRPr sz="20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kumimoji="1" lang="zh-CN" altLang="en-US" dirty="0"/>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9349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BC31443F-5E2C-E54C-9450-204B550B7026}"/>
              </a:ext>
            </a:extLst>
          </p:cNvPr>
          <p:cNvPicPr/>
          <p:nvPr userDrawn="1"/>
        </p:nvPicPr>
        <p:blipFill rotWithShape="1">
          <a:blip r:embed="rId2"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Tree>
    <p:extLst>
      <p:ext uri="{BB962C8B-B14F-4D97-AF65-F5344CB8AC3E}">
        <p14:creationId xmlns:p14="http://schemas.microsoft.com/office/powerpoint/2010/main" val="29797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422769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userDrawn="1"/>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pic>
        <p:nvPicPr>
          <p:cNvPr id="13" name="图片 12">
            <a:extLst>
              <a:ext uri="{FF2B5EF4-FFF2-40B4-BE49-F238E27FC236}">
                <a16:creationId xmlns:a16="http://schemas.microsoft.com/office/drawing/2014/main" id="{0564E91E-AD25-E84D-B251-2B169689F71C}"/>
              </a:ext>
            </a:extLst>
          </p:cNvPr>
          <p:cNvPicPr/>
          <p:nvPr userDrawn="1"/>
        </p:nvPicPr>
        <p:blipFill rotWithShape="1">
          <a:blip r:embed="rId2"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Tree>
    <p:extLst>
      <p:ext uri="{BB962C8B-B14F-4D97-AF65-F5344CB8AC3E}">
        <p14:creationId xmlns:p14="http://schemas.microsoft.com/office/powerpoint/2010/main" val="279494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1721644"/>
            <a:ext cx="10521387" cy="413715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kumimoji="1" lang="zh-CN" altLang="en-US" dirty="0"/>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340990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431883" y="1933459"/>
            <a:ext cx="10178926" cy="3787185"/>
          </a:xfr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fld id="{E4551058-E5DB-324A-A8E9-6D3BEF243C3B}" type="datetimeFigureOut">
              <a:rPr kumimoji="1" lang="zh-CN" altLang="en-US" smtClean="0"/>
              <a:t>2024/3/3</a:t>
            </a:fld>
            <a:endParaRPr kumimoji="1"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431882" y="5592991"/>
            <a:ext cx="6066519" cy="365125"/>
          </a:xfrm>
        </p:spPr>
        <p:txBody>
          <a:bodyPr/>
          <a:lstStyle/>
          <a:p>
            <a:endParaRPr kumimoji="1" lang="zh-CN" altLang="en-US" dirty="0"/>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977BA8E6-E826-B147-AA17-E3D76A29629C}" type="slidenum">
              <a:rPr kumimoji="1" lang="zh-CN" altLang="en-US" smtClean="0"/>
              <a:t>‹#›</a:t>
            </a:fld>
            <a:endParaRPr kumimoji="1"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dirty="0"/>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userDrawn="1"/>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图片 8">
            <a:extLst>
              <a:ext uri="{FF2B5EF4-FFF2-40B4-BE49-F238E27FC236}">
                <a16:creationId xmlns:a16="http://schemas.microsoft.com/office/drawing/2014/main" id="{5486C05D-29C6-DD43-A707-AAD5F66C1615}"/>
              </a:ext>
            </a:extLst>
          </p:cNvPr>
          <p:cNvPicPr/>
          <p:nvPr userDrawn="1"/>
        </p:nvPicPr>
        <p:blipFill rotWithShape="1">
          <a:blip r:embed="rId2"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Tree>
    <p:extLst>
      <p:ext uri="{BB962C8B-B14F-4D97-AF65-F5344CB8AC3E}">
        <p14:creationId xmlns:p14="http://schemas.microsoft.com/office/powerpoint/2010/main" val="299615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userDrawn="1"/>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Title 1">
            <a:extLst>
              <a:ext uri="{FF2B5EF4-FFF2-40B4-BE49-F238E27FC236}">
                <a16:creationId xmlns:a16="http://schemas.microsoft.com/office/drawing/2014/main" id="{B3AEDE27-05BC-DA44-AA23-81C54830A0F4}"/>
              </a:ext>
            </a:extLst>
          </p:cNvPr>
          <p:cNvSpPr>
            <a:spLocks noGrp="1"/>
          </p:cNvSpPr>
          <p:nvPr>
            <p:ph type="ctrTitle"/>
          </p:nvPr>
        </p:nvSpPr>
        <p:spPr>
          <a:xfrm>
            <a:off x="963169" y="2028083"/>
            <a:ext cx="10265664" cy="1376851"/>
          </a:xfrm>
          <a:prstGeom prst="rect">
            <a:avLst/>
          </a:prstGeom>
          <a:effectLst/>
        </p:spPr>
        <p:txBody>
          <a:bodyPr anchor="ctr">
            <a:normAutofit/>
          </a:bodyPr>
          <a:lstStyle>
            <a:lvl1pPr algn="l">
              <a:defRPr lang="en-US" altLang="en-US" sz="3600" b="0" kern="1200" cap="all" dirty="0">
                <a:solidFill>
                  <a:srgbClr val="5C307D"/>
                </a:solidFill>
                <a:latin typeface="+mj-lt"/>
                <a:ea typeface="+mj-ea"/>
                <a:cs typeface="+mj-cs"/>
              </a:defRPr>
            </a:lvl1pPr>
          </a:lstStyle>
          <a:p>
            <a:r>
              <a:rPr lang="zh-CN" altLang="en-US" dirty="0"/>
              <a:t>单击此处编辑母版标题样式</a:t>
            </a:r>
            <a:endParaRPr lang="en-US" dirty="0"/>
          </a:p>
        </p:txBody>
      </p:sp>
      <p:sp>
        <p:nvSpPr>
          <p:cNvPr id="25" name="Subtitle 2">
            <a:extLst>
              <a:ext uri="{FF2B5EF4-FFF2-40B4-BE49-F238E27FC236}">
                <a16:creationId xmlns:a16="http://schemas.microsoft.com/office/drawing/2014/main" id="{8DDB4CB7-B75A-CF44-8C12-E3DE32CE3152}"/>
              </a:ext>
            </a:extLst>
          </p:cNvPr>
          <p:cNvSpPr>
            <a:spLocks noGrp="1"/>
          </p:cNvSpPr>
          <p:nvPr>
            <p:ph type="subTitle" idx="1"/>
          </p:nvPr>
        </p:nvSpPr>
        <p:spPr>
          <a:xfrm>
            <a:off x="963169" y="3830629"/>
            <a:ext cx="10265664" cy="1340999"/>
          </a:xfrm>
        </p:spPr>
        <p:txBody>
          <a:bodyPr anchor="t">
            <a:normAutofit/>
          </a:bodyPr>
          <a:lstStyle>
            <a:lvl1pPr marL="0" indent="0" algn="l">
              <a:buNone/>
              <a:defRPr sz="20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fld id="{E4551058-E5DB-324A-A8E9-6D3BEF243C3B}" type="datetimeFigureOut">
              <a:rPr kumimoji="1" lang="zh-CN" altLang="en-US" smtClean="0"/>
              <a:t>2024/3/3</a:t>
            </a:fld>
            <a:endParaRPr kumimoji="1"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endParaRPr kumimoji="1" lang="zh-CN" altLang="en-US" dirty="0"/>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fld id="{977BA8E6-E826-B147-AA17-E3D76A29629C}" type="slidenum">
              <a:rPr kumimoji="1" lang="zh-CN" altLang="en-US" smtClean="0"/>
              <a:t>‹#›</a:t>
            </a:fld>
            <a:endParaRPr kumimoji="1" lang="zh-CN" altLang="en-US"/>
          </a:p>
        </p:txBody>
      </p:sp>
      <p:pic>
        <p:nvPicPr>
          <p:cNvPr id="11" name="图片 10">
            <a:extLst>
              <a:ext uri="{FF2B5EF4-FFF2-40B4-BE49-F238E27FC236}">
                <a16:creationId xmlns:a16="http://schemas.microsoft.com/office/drawing/2014/main" id="{0B9F3DE6-D971-6546-AD7E-4FD54F33CDE7}"/>
              </a:ext>
            </a:extLst>
          </p:cNvPr>
          <p:cNvPicPr/>
          <p:nvPr userDrawn="1"/>
        </p:nvPicPr>
        <p:blipFill rotWithShape="1">
          <a:blip r:embed="rId2"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Tree>
    <p:extLst>
      <p:ext uri="{BB962C8B-B14F-4D97-AF65-F5344CB8AC3E}">
        <p14:creationId xmlns:p14="http://schemas.microsoft.com/office/powerpoint/2010/main" val="228266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401461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320600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285752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51058-E5DB-324A-A8E9-6D3BEF243C3B}" type="datetimeFigureOut">
              <a:rPr kumimoji="1" lang="zh-CN" altLang="en-US" smtClean="0"/>
              <a:t>2024/3/3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pic>
        <p:nvPicPr>
          <p:cNvPr id="6" name="图片 5">
            <a:extLst>
              <a:ext uri="{FF2B5EF4-FFF2-40B4-BE49-F238E27FC236}">
                <a16:creationId xmlns:a16="http://schemas.microsoft.com/office/drawing/2014/main" id="{4D9AF46F-872C-C04A-AF83-BC1E8674B16A}"/>
              </a:ext>
            </a:extLst>
          </p:cNvPr>
          <p:cNvPicPr/>
          <p:nvPr userDrawn="1"/>
        </p:nvPicPr>
        <p:blipFill rotWithShape="1">
          <a:blip r:embed="rId2"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Tree>
    <p:extLst>
      <p:ext uri="{BB962C8B-B14F-4D97-AF65-F5344CB8AC3E}">
        <p14:creationId xmlns:p14="http://schemas.microsoft.com/office/powerpoint/2010/main" val="258948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userDrawn="1"/>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5C307D"/>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5C307D"/>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a:xfrm>
            <a:off x="7523545" y="6060170"/>
            <a:ext cx="2523280" cy="365125"/>
          </a:xfrm>
        </p:spPr>
        <p:txBody>
          <a:bodyPr/>
          <a:lstStyle>
            <a:lvl1pPr>
              <a:defRPr>
                <a:solidFill>
                  <a:schemeClr val="accent1">
                    <a:lumMod val="75000"/>
                    <a:lumOff val="25000"/>
                  </a:schemeClr>
                </a:solidFill>
              </a:defRPr>
            </a:lvl1pPr>
          </a:lstStyle>
          <a:p>
            <a:fld id="{E4551058-E5DB-324A-A8E9-6D3BEF243C3B}" type="datetimeFigureOut">
              <a:rPr kumimoji="1" lang="zh-CN" altLang="en-US" smtClean="0"/>
              <a:t>2024/3/3</a:t>
            </a:fld>
            <a:endParaRPr kumimoji="1" lang="zh-CN" altLang="en-US"/>
          </a:p>
        </p:txBody>
      </p:sp>
      <p:sp>
        <p:nvSpPr>
          <p:cNvPr id="6" name="Footer Placeholder 5"/>
          <p:cNvSpPr>
            <a:spLocks noGrp="1"/>
          </p:cNvSpPr>
          <p:nvPr>
            <p:ph type="ftr" sz="quarter" idx="11"/>
          </p:nvPr>
        </p:nvSpPr>
        <p:spPr>
          <a:xfrm>
            <a:off x="833377" y="6055844"/>
            <a:ext cx="6585500" cy="365125"/>
          </a:xfrm>
        </p:spPr>
        <p:txBody>
          <a:bodyPr/>
          <a:lstStyle>
            <a:lvl1pPr>
              <a:defRPr>
                <a:solidFill>
                  <a:schemeClr val="accent1">
                    <a:lumMod val="75000"/>
                    <a:lumOff val="25000"/>
                  </a:schemeClr>
                </a:solidFill>
              </a:defRPr>
            </a:lvl1pPr>
          </a:lstStyle>
          <a:p>
            <a:endParaRPr kumimoji="1" lang="zh-CN" altLang="en-US"/>
          </a:p>
        </p:txBody>
      </p:sp>
      <p:sp>
        <p:nvSpPr>
          <p:cNvPr id="7" name="Slide Number Placeholder 6"/>
          <p:cNvSpPr>
            <a:spLocks noGrp="1"/>
          </p:cNvSpPr>
          <p:nvPr>
            <p:ph type="sldNum" sz="quarter" idx="12"/>
          </p:nvPr>
        </p:nvSpPr>
        <p:spPr>
          <a:xfrm>
            <a:off x="10151493" y="6060170"/>
            <a:ext cx="1203271" cy="365125"/>
          </a:xfrm>
        </p:spPr>
        <p:txBody>
          <a:bodyPr/>
          <a:lstStyle>
            <a:lvl1pPr>
              <a:defRPr>
                <a:solidFill>
                  <a:schemeClr val="accent1">
                    <a:lumMod val="75000"/>
                    <a:lumOff val="25000"/>
                  </a:schemeClr>
                </a:solidFill>
              </a:defRPr>
            </a:lvl1pPr>
          </a:lstStyle>
          <a:p>
            <a:fld id="{977BA8E6-E826-B147-AA17-E3D76A29629C}" type="slidenum">
              <a:rPr kumimoji="1" lang="zh-CN" altLang="en-US" smtClean="0"/>
              <a:t>‹#›</a:t>
            </a:fld>
            <a:endParaRPr kumimoji="1" lang="zh-CN" altLang="en-US"/>
          </a:p>
        </p:txBody>
      </p:sp>
      <p:pic>
        <p:nvPicPr>
          <p:cNvPr id="11" name="图片 10">
            <a:extLst>
              <a:ext uri="{FF2B5EF4-FFF2-40B4-BE49-F238E27FC236}">
                <a16:creationId xmlns:a16="http://schemas.microsoft.com/office/drawing/2014/main" id="{F025F6F4-386D-EB45-974E-2539ED6C5D65}"/>
              </a:ext>
            </a:extLst>
          </p:cNvPr>
          <p:cNvPicPr/>
          <p:nvPr userDrawn="1"/>
        </p:nvPicPr>
        <p:blipFill rotWithShape="1">
          <a:blip r:embed="rId2"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Tree>
    <p:extLst>
      <p:ext uri="{BB962C8B-B14F-4D97-AF65-F5344CB8AC3E}">
        <p14:creationId xmlns:p14="http://schemas.microsoft.com/office/powerpoint/2010/main" val="7020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1608623"/>
            <a:ext cx="10600282" cy="3888483"/>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E4551058-E5DB-324A-A8E9-6D3BEF243C3B}" type="datetimeFigureOut">
              <a:rPr kumimoji="1" lang="zh-CN" altLang="en-US" smtClean="0"/>
              <a:t>2024/3/3</a:t>
            </a:fld>
            <a:endParaRPr kumimoji="1"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kumimoji="1" lang="zh-CN" altLang="en-US" smtClean="0"/>
              <a:t>‹#›</a:t>
            </a:fld>
            <a:endParaRPr kumimoji="1" lang="zh-CN" altLang="en-US"/>
          </a:p>
        </p:txBody>
      </p:sp>
      <p:pic>
        <p:nvPicPr>
          <p:cNvPr id="11" name="图片 10">
            <a:extLst>
              <a:ext uri="{FF2B5EF4-FFF2-40B4-BE49-F238E27FC236}">
                <a16:creationId xmlns:a16="http://schemas.microsoft.com/office/drawing/2014/main" id="{5305D68B-2B7C-394A-9C3F-F982EDB21D95}"/>
              </a:ext>
            </a:extLst>
          </p:cNvPr>
          <p:cNvPicPr/>
          <p:nvPr userDrawn="1"/>
        </p:nvPicPr>
        <p:blipFill rotWithShape="1">
          <a:blip r:embed="rId14" cstate="print">
            <a:clrChange>
              <a:clrFrom>
                <a:srgbClr val="FEFEFE"/>
              </a:clrFrom>
              <a:clrTo>
                <a:srgbClr val="FEFEFE">
                  <a:alpha val="0"/>
                </a:srgbClr>
              </a:clrTo>
            </a:clrChange>
            <a:duotone>
              <a:schemeClr val="accent1">
                <a:shade val="45000"/>
                <a:satMod val="135000"/>
              </a:schemeClr>
              <a:prstClr val="white"/>
            </a:duotone>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p:blipFill>
        <p:spPr>
          <a:xfrm>
            <a:off x="7418876" y="6054012"/>
            <a:ext cx="4191931" cy="475343"/>
          </a:xfrm>
          <a:prstGeom prst="rect">
            <a:avLst/>
          </a:prstGeom>
        </p:spPr>
      </p:pic>
      <p:sp>
        <p:nvSpPr>
          <p:cNvPr id="2" name="圆角矩形 1">
            <a:extLst>
              <a:ext uri="{FF2B5EF4-FFF2-40B4-BE49-F238E27FC236}">
                <a16:creationId xmlns:a16="http://schemas.microsoft.com/office/drawing/2014/main" id="{281EDAD2-3671-BF43-AEFB-C5625113F562}"/>
              </a:ext>
            </a:extLst>
          </p:cNvPr>
          <p:cNvSpPr/>
          <p:nvPr userDrawn="1"/>
        </p:nvSpPr>
        <p:spPr>
          <a:xfrm>
            <a:off x="586670" y="651024"/>
            <a:ext cx="80595" cy="900000"/>
          </a:xfrm>
          <a:prstGeom prst="roundRect">
            <a:avLst>
              <a:gd name="adj" fmla="val 0"/>
            </a:avLst>
          </a:prstGeom>
          <a:solidFill>
            <a:srgbClr val="5C30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104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4" r:id="rId3"/>
    <p:sldLayoutId id="2147483865" r:id="rId4"/>
    <p:sldLayoutId id="2147483866" r:id="rId5"/>
    <p:sldLayoutId id="2147483868" r:id="rId6"/>
    <p:sldLayoutId id="2147483870" r:id="rId7"/>
    <p:sldLayoutId id="2147483871" r:id="rId8"/>
    <p:sldLayoutId id="2147483872" r:id="rId9"/>
    <p:sldLayoutId id="2147483873" r:id="rId10"/>
    <p:sldLayoutId id="2147483874" r:id="rId11"/>
    <p:sldLayoutId id="2147483875" r:id="rId12"/>
  </p:sldLayoutIdLst>
  <p:txStyles>
    <p:titleStyle>
      <a:lvl1pPr algn="l" defTabSz="457189" rtl="0" eaLnBrk="1" latinLnBrk="0" hangingPunct="1">
        <a:spcBef>
          <a:spcPct val="0"/>
        </a:spcBef>
        <a:buNone/>
        <a:defRPr sz="2800" b="0" kern="1200" cap="all">
          <a:solidFill>
            <a:srgbClr val="5C307D"/>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linear_model.ElasticNet.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www.showmeai.tech/" TargetMode="External"/><Relationship Id="rId4" Type="http://schemas.openxmlformats.org/officeDocument/2006/relationships/hyperlink" Target="https://arxiv.org/abs/1603.02754"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005E0-9377-9044-8967-57A41606517F}"/>
              </a:ext>
            </a:extLst>
          </p:cNvPr>
          <p:cNvSpPr>
            <a:spLocks noGrp="1"/>
          </p:cNvSpPr>
          <p:nvPr>
            <p:ph type="ctrTitle"/>
          </p:nvPr>
        </p:nvSpPr>
        <p:spPr>
          <a:xfrm>
            <a:off x="963169" y="1699268"/>
            <a:ext cx="10265664" cy="1356406"/>
          </a:xfrm>
        </p:spPr>
        <p:txBody>
          <a:bodyPr>
            <a:normAutofit/>
          </a:bodyPr>
          <a:lstStyle/>
          <a:p>
            <a:pPr algn="ctr"/>
            <a:r>
              <a:rPr kumimoji="1" lang="zh-CN" altLang="en-US" sz="4800" dirty="0"/>
              <a:t>未央城比赛第二次培训</a:t>
            </a:r>
            <a:r>
              <a:rPr kumimoji="1" lang="en-US" altLang="zh-CN" sz="4800" dirty="0"/>
              <a:t>-</a:t>
            </a:r>
            <a:r>
              <a:rPr kumimoji="1" lang="zh-CN" altLang="en-US" sz="4800" dirty="0"/>
              <a:t>机器学习基础</a:t>
            </a:r>
          </a:p>
        </p:txBody>
      </p:sp>
      <p:sp>
        <p:nvSpPr>
          <p:cNvPr id="3" name="副标题 2">
            <a:extLst>
              <a:ext uri="{FF2B5EF4-FFF2-40B4-BE49-F238E27FC236}">
                <a16:creationId xmlns:a16="http://schemas.microsoft.com/office/drawing/2014/main" id="{9456EDC8-6865-C043-9F52-A5101097FB22}"/>
              </a:ext>
            </a:extLst>
          </p:cNvPr>
          <p:cNvSpPr>
            <a:spLocks noGrp="1"/>
          </p:cNvSpPr>
          <p:nvPr>
            <p:ph type="subTitle" idx="1"/>
          </p:nvPr>
        </p:nvSpPr>
        <p:spPr>
          <a:xfrm>
            <a:off x="963169" y="3819054"/>
            <a:ext cx="10265664" cy="1468563"/>
          </a:xfrm>
        </p:spPr>
        <p:txBody>
          <a:bodyPr>
            <a:normAutofit lnSpcReduction="10000"/>
          </a:bodyPr>
          <a:lstStyle/>
          <a:p>
            <a:pPr algn="ctr"/>
            <a:r>
              <a:rPr kumimoji="1" lang="zh-CN" altLang="en-US" sz="2400" dirty="0"/>
              <a:t>祝尔乐</a:t>
            </a:r>
            <a:endParaRPr kumimoji="1" lang="en-US" altLang="zh-CN" sz="2400" dirty="0"/>
          </a:p>
          <a:p>
            <a:pPr algn="ctr"/>
            <a:r>
              <a:rPr kumimoji="1" lang="zh-CN" altLang="en-US" sz="2400" dirty="0"/>
              <a:t>未央</a:t>
            </a:r>
            <a:r>
              <a:rPr kumimoji="1" lang="en-US" altLang="zh-CN" sz="2400" dirty="0"/>
              <a:t>-</a:t>
            </a:r>
            <a:r>
              <a:rPr kumimoji="1" lang="zh-CN" altLang="en-US" sz="2400" dirty="0"/>
              <a:t>电</a:t>
            </a:r>
            <a:r>
              <a:rPr kumimoji="1" lang="en-US" altLang="zh-CN" sz="2400" dirty="0"/>
              <a:t>01</a:t>
            </a:r>
          </a:p>
          <a:p>
            <a:pPr algn="ctr"/>
            <a:r>
              <a:rPr kumimoji="1" lang="en-US" altLang="zh-CN" sz="2400" dirty="0"/>
              <a:t>2024</a:t>
            </a:r>
            <a:r>
              <a:rPr kumimoji="1" lang="zh-CN" altLang="en-US" sz="2400" dirty="0"/>
              <a:t>年</a:t>
            </a:r>
            <a:r>
              <a:rPr kumimoji="1" lang="en-US" altLang="zh-CN" sz="2400" dirty="0"/>
              <a:t>2</a:t>
            </a:r>
            <a:r>
              <a:rPr kumimoji="1" lang="zh-CN" altLang="en-US" sz="2400" dirty="0"/>
              <a:t>月</a:t>
            </a:r>
            <a:r>
              <a:rPr kumimoji="1" lang="en-US" altLang="zh-CN" sz="2400" dirty="0"/>
              <a:t>21</a:t>
            </a:r>
            <a:r>
              <a:rPr kumimoji="1" lang="zh-CN" altLang="en-US" sz="2400" dirty="0"/>
              <a:t>日</a:t>
            </a:r>
          </a:p>
        </p:txBody>
      </p:sp>
    </p:spTree>
    <p:extLst>
      <p:ext uri="{BB962C8B-B14F-4D97-AF65-F5344CB8AC3E}">
        <p14:creationId xmlns:p14="http://schemas.microsoft.com/office/powerpoint/2010/main" val="98792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435904"/>
                <a:ext cx="10521388" cy="4686290"/>
              </a:xfrm>
            </p:spPr>
            <p:txBody>
              <a:bodyPr>
                <a:normAutofit fontScale="85000" lnSpcReduction="20000"/>
              </a:bodyPr>
              <a:lstStyle/>
              <a:p>
                <a:r>
                  <a:rPr kumimoji="1" lang="zh-CN" altLang="en-US" sz="2000" dirty="0">
                    <a:solidFill>
                      <a:schemeClr val="tx1"/>
                    </a:solidFill>
                  </a:rPr>
                  <a:t>回归</a:t>
                </a:r>
                <a:r>
                  <a:rPr kumimoji="1" lang="en-US" altLang="zh-CN" sz="2000" dirty="0">
                    <a:solidFill>
                      <a:schemeClr val="tx1"/>
                    </a:solidFill>
                  </a:rPr>
                  <a:t>(Regression)</a:t>
                </a:r>
                <a:r>
                  <a:rPr kumimoji="1" lang="zh-CN" altLang="en-US" sz="2000" dirty="0">
                    <a:solidFill>
                      <a:schemeClr val="tx1"/>
                    </a:solidFill>
                  </a:rPr>
                  <a:t>和分类</a:t>
                </a:r>
                <a:r>
                  <a:rPr kumimoji="1" lang="en-US" altLang="zh-CN" sz="2000" dirty="0">
                    <a:solidFill>
                      <a:schemeClr val="tx1"/>
                    </a:solidFill>
                  </a:rPr>
                  <a:t>(Classification)</a:t>
                </a:r>
              </a:p>
              <a:p>
                <a:pPr lvl="1"/>
                <a:r>
                  <a:rPr kumimoji="1" lang="zh-CN" altLang="en-US" sz="1800" dirty="0">
                    <a:solidFill>
                      <a:schemeClr val="tx1"/>
                    </a:solidFill>
                  </a:rPr>
                  <a:t>回归任务的输出空间为连续空间（实数域），分类任务的输出空间为离散空间（整数域）</a:t>
                </a:r>
                <a:endParaRPr kumimoji="1" lang="en-US" altLang="zh-CN" sz="1800" dirty="0">
                  <a:solidFill>
                    <a:schemeClr val="tx1"/>
                  </a:solidFill>
                </a:endParaRPr>
              </a:p>
              <a:p>
                <a:pPr lvl="1"/>
                <a:r>
                  <a:rPr kumimoji="1" lang="zh-CN" altLang="en-US" sz="1800" dirty="0">
                    <a:solidFill>
                      <a:schemeClr val="tx1"/>
                    </a:solidFill>
                  </a:rPr>
                  <a:t>我们的赛题</a:t>
                </a:r>
                <a:r>
                  <a:rPr kumimoji="1" lang="en-US" altLang="zh-CN" sz="1800" dirty="0">
                    <a:solidFill>
                      <a:schemeClr val="tx1"/>
                    </a:solidFill>
                  </a:rPr>
                  <a:t>——</a:t>
                </a:r>
                <a:r>
                  <a:rPr kumimoji="1" lang="zh-CN" altLang="en-US" sz="1800" dirty="0">
                    <a:solidFill>
                      <a:schemeClr val="tx1"/>
                    </a:solidFill>
                  </a:rPr>
                  <a:t>根据用户测量报告和基站配置信息预测用户位置的经纬度就是一个典型的回归任务</a:t>
                </a:r>
                <a:endParaRPr kumimoji="1" lang="en-US" altLang="zh-CN" sz="1800" dirty="0">
                  <a:solidFill>
                    <a:schemeClr val="tx1"/>
                  </a:solidFill>
                </a:endParaRPr>
              </a:p>
              <a:p>
                <a:r>
                  <a:rPr kumimoji="1" lang="zh-CN" altLang="en-US" sz="2000" dirty="0">
                    <a:solidFill>
                      <a:schemeClr val="tx1"/>
                    </a:solidFill>
                  </a:rPr>
                  <a:t>分类任务常用指标：</a:t>
                </a:r>
                <a:r>
                  <a:rPr kumimoji="1" lang="en-US" altLang="zh-CN" sz="2000" dirty="0">
                    <a:solidFill>
                      <a:schemeClr val="tx1"/>
                    </a:solidFill>
                  </a:rPr>
                  <a:t>Accuracy,</a:t>
                </a:r>
                <a:r>
                  <a:rPr kumimoji="1" lang="zh-CN" altLang="en-US" sz="2000" dirty="0">
                    <a:solidFill>
                      <a:schemeClr val="tx1"/>
                    </a:solidFill>
                  </a:rPr>
                  <a:t> </a:t>
                </a:r>
                <a:r>
                  <a:rPr kumimoji="1" lang="en-US" altLang="zh-CN" sz="2000" dirty="0">
                    <a:solidFill>
                      <a:schemeClr val="tx1"/>
                    </a:solidFill>
                  </a:rPr>
                  <a:t>Precision,</a:t>
                </a:r>
                <a:r>
                  <a:rPr kumimoji="1" lang="zh-CN" altLang="en-US" sz="2000" dirty="0">
                    <a:solidFill>
                      <a:schemeClr val="tx1"/>
                    </a:solidFill>
                  </a:rPr>
                  <a:t> </a:t>
                </a:r>
                <a:r>
                  <a:rPr kumimoji="1" lang="en-US" altLang="zh-CN" sz="2000" dirty="0">
                    <a:solidFill>
                      <a:schemeClr val="tx1"/>
                    </a:solidFill>
                  </a:rPr>
                  <a:t>Recall,</a:t>
                </a:r>
                <a:r>
                  <a:rPr kumimoji="1" lang="zh-CN" altLang="en-US" sz="2000" dirty="0">
                    <a:solidFill>
                      <a:schemeClr val="tx1"/>
                    </a:solidFill>
                  </a:rPr>
                  <a:t> </a:t>
                </a:r>
                <a:r>
                  <a:rPr kumimoji="1" lang="en-US" altLang="zh-CN" sz="2000" dirty="0">
                    <a:solidFill>
                      <a:schemeClr val="tx1"/>
                    </a:solidFill>
                  </a:rPr>
                  <a:t>F1</a:t>
                </a:r>
                <a:r>
                  <a:rPr kumimoji="1" lang="zh-CN" altLang="en-US" sz="2000" dirty="0">
                    <a:solidFill>
                      <a:schemeClr val="tx1"/>
                    </a:solidFill>
                  </a:rPr>
                  <a:t> </a:t>
                </a:r>
                <a:r>
                  <a:rPr kumimoji="1" lang="en-US" altLang="zh-CN" sz="2000" dirty="0">
                    <a:solidFill>
                      <a:schemeClr val="tx1"/>
                    </a:solidFill>
                  </a:rPr>
                  <a:t>…</a:t>
                </a:r>
                <a:r>
                  <a:rPr kumimoji="1" lang="zh-CN" altLang="en-US" sz="2000" dirty="0">
                    <a:solidFill>
                      <a:schemeClr val="tx1"/>
                    </a:solidFill>
                  </a:rPr>
                  <a:t> </a:t>
                </a:r>
                <a:endParaRPr kumimoji="1" lang="en-US" altLang="zh-CN" sz="2000" dirty="0">
                  <a:solidFill>
                    <a:schemeClr val="tx1"/>
                  </a:solidFill>
                </a:endParaRPr>
              </a:p>
              <a:p>
                <a:r>
                  <a:rPr kumimoji="1" lang="zh-CN" altLang="en-US" sz="2000" dirty="0">
                    <a:solidFill>
                      <a:schemeClr val="tx1"/>
                    </a:solidFill>
                  </a:rPr>
                  <a:t>回归任务常用评价指标（</a:t>
                </a:r>
                <a14:m>
                  <m:oMath xmlns:m="http://schemas.openxmlformats.org/officeDocument/2006/math">
                    <m:r>
                      <a:rPr kumimoji="1" lang="zh-CN" altLang="en-US" sz="2000" i="1" dirty="0">
                        <a:solidFill>
                          <a:schemeClr val="tx1"/>
                        </a:solidFill>
                        <a:latin typeface="Cambria Math" panose="02040503050406030204" pitchFamily="18" charset="0"/>
                      </a:rPr>
                      <m:t>数据集</m:t>
                    </m:r>
                    <m:sSub>
                      <m:sSubPr>
                        <m:ctrlPr>
                          <a:rPr kumimoji="1" lang="en-US" altLang="zh-CN" sz="2000" b="0" i="1" dirty="0" smtClean="0">
                            <a:solidFill>
                              <a:schemeClr val="tx1"/>
                            </a:solidFill>
                            <a:latin typeface="Cambria Math" panose="02040503050406030204" pitchFamily="18" charset="0"/>
                          </a:rPr>
                        </m:ctrlPr>
                      </m:sSubPr>
                      <m:e>
                        <m:d>
                          <m:dPr>
                            <m:begChr m:val="{"/>
                            <m:endChr m:val="}"/>
                            <m:ctrlPr>
                              <a:rPr kumimoji="1" lang="en-US" altLang="zh-CN" sz="2000" b="0" i="1" dirty="0" smtClean="0">
                                <a:solidFill>
                                  <a:schemeClr val="tx1"/>
                                </a:solidFill>
                                <a:latin typeface="Cambria Math" panose="02040503050406030204" pitchFamily="18" charset="0"/>
                              </a:rPr>
                            </m:ctrlPr>
                          </m:dPr>
                          <m:e>
                            <m:d>
                              <m:dPr>
                                <m:ctrlPr>
                                  <a:rPr kumimoji="1" lang="en-US" altLang="zh-CN" sz="2000" b="0" i="1" dirty="0" smtClean="0">
                                    <a:solidFill>
                                      <a:schemeClr val="tx1"/>
                                    </a:solidFill>
                                    <a:latin typeface="Cambria Math" panose="02040503050406030204" pitchFamily="18" charset="0"/>
                                  </a:rPr>
                                </m:ctrlPr>
                              </m:dPr>
                              <m:e>
                                <m:sSub>
                                  <m:sSubPr>
                                    <m:ctrlPr>
                                      <a:rPr kumimoji="1" lang="en-US" altLang="zh-CN" sz="2000" b="0" i="1" dirty="0" smtClean="0">
                                        <a:solidFill>
                                          <a:schemeClr val="tx1"/>
                                        </a:solidFill>
                                        <a:latin typeface="Cambria Math" panose="02040503050406030204" pitchFamily="18" charset="0"/>
                                      </a:rPr>
                                    </m:ctrlPr>
                                  </m:sSubPr>
                                  <m:e>
                                    <m:r>
                                      <a:rPr kumimoji="1" lang="en-US" altLang="zh-CN" sz="2000" b="0" i="1" dirty="0" smtClean="0">
                                        <a:solidFill>
                                          <a:schemeClr val="tx1"/>
                                        </a:solidFill>
                                        <a:latin typeface="Cambria Math" panose="02040503050406030204" pitchFamily="18" charset="0"/>
                                      </a:rPr>
                                      <m:t>𝑥</m:t>
                                    </m:r>
                                  </m:e>
                                  <m:sub>
                                    <m:r>
                                      <a:rPr kumimoji="1" lang="en-US" altLang="zh-CN" sz="2000" b="0" i="1" dirty="0" smtClean="0">
                                        <a:solidFill>
                                          <a:schemeClr val="tx1"/>
                                        </a:solidFill>
                                        <a:latin typeface="Cambria Math" panose="02040503050406030204" pitchFamily="18" charset="0"/>
                                      </a:rPr>
                                      <m:t>𝑖</m:t>
                                    </m:r>
                                  </m:sub>
                                </m:sSub>
                                <m:r>
                                  <a:rPr kumimoji="1" lang="en-US" altLang="zh-CN" sz="2000" b="0" i="1" dirty="0" smtClean="0">
                                    <a:solidFill>
                                      <a:schemeClr val="tx1"/>
                                    </a:solidFill>
                                    <a:latin typeface="Cambria Math" panose="02040503050406030204" pitchFamily="18" charset="0"/>
                                  </a:rPr>
                                  <m:t>,</m:t>
                                </m:r>
                                <m:sSub>
                                  <m:sSubPr>
                                    <m:ctrlPr>
                                      <a:rPr kumimoji="1" lang="en-US" altLang="zh-CN" sz="2000" b="0" i="1" dirty="0" smtClean="0">
                                        <a:solidFill>
                                          <a:schemeClr val="tx1"/>
                                        </a:solidFill>
                                        <a:latin typeface="Cambria Math" panose="02040503050406030204" pitchFamily="18" charset="0"/>
                                      </a:rPr>
                                    </m:ctrlPr>
                                  </m:sSubPr>
                                  <m:e>
                                    <m:r>
                                      <a:rPr kumimoji="1" lang="en-US" altLang="zh-CN" sz="2000" b="0" i="1" dirty="0" smtClean="0">
                                        <a:solidFill>
                                          <a:schemeClr val="tx1"/>
                                        </a:solidFill>
                                        <a:latin typeface="Cambria Math" panose="02040503050406030204" pitchFamily="18" charset="0"/>
                                      </a:rPr>
                                      <m:t>𝑦</m:t>
                                    </m:r>
                                  </m:e>
                                  <m:sub>
                                    <m:r>
                                      <a:rPr kumimoji="1" lang="en-US" altLang="zh-CN" sz="2000" b="0" i="1" dirty="0" smtClean="0">
                                        <a:solidFill>
                                          <a:schemeClr val="tx1"/>
                                        </a:solidFill>
                                        <a:latin typeface="Cambria Math" panose="02040503050406030204" pitchFamily="18" charset="0"/>
                                      </a:rPr>
                                      <m:t>𝑖</m:t>
                                    </m:r>
                                  </m:sub>
                                </m:sSub>
                              </m:e>
                            </m:d>
                          </m:e>
                        </m:d>
                      </m:e>
                      <m:sub>
                        <m:r>
                          <a:rPr kumimoji="1" lang="en-US" altLang="zh-CN" sz="2000" b="0" i="1" dirty="0" smtClean="0">
                            <a:solidFill>
                              <a:schemeClr val="tx1"/>
                            </a:solidFill>
                            <a:latin typeface="Cambria Math" panose="02040503050406030204" pitchFamily="18" charset="0"/>
                          </a:rPr>
                          <m:t>𝑖</m:t>
                        </m:r>
                        <m:r>
                          <a:rPr kumimoji="1" lang="en-US" altLang="zh-CN" sz="2000" b="0" i="1" dirty="0" smtClean="0">
                            <a:solidFill>
                              <a:schemeClr val="tx1"/>
                            </a:solidFill>
                            <a:latin typeface="Cambria Math" panose="02040503050406030204" pitchFamily="18" charset="0"/>
                          </a:rPr>
                          <m:t>=1,…,</m:t>
                        </m:r>
                        <m:r>
                          <a:rPr kumimoji="1" lang="en-US" altLang="zh-CN" sz="2000" b="0" i="1" dirty="0" smtClean="0">
                            <a:solidFill>
                              <a:schemeClr val="tx1"/>
                            </a:solidFill>
                            <a:latin typeface="Cambria Math" panose="02040503050406030204" pitchFamily="18" charset="0"/>
                          </a:rPr>
                          <m:t>𝑁</m:t>
                        </m:r>
                      </m:sub>
                    </m:sSub>
                    <m:r>
                      <a:rPr kumimoji="1" lang="zh-CN" altLang="en-US" sz="2000" b="0" i="0" dirty="0" smtClean="0">
                        <a:solidFill>
                          <a:schemeClr val="tx1"/>
                        </a:solidFill>
                        <a:latin typeface="Cambria Math" panose="02040503050406030204" pitchFamily="18" charset="0"/>
                      </a:rPr>
                      <m:t>，</m:t>
                    </m:r>
                  </m:oMath>
                </a14:m>
                <a:r>
                  <a:rPr kumimoji="1" lang="zh-CN" altLang="en-US" sz="2000" dirty="0">
                    <a:solidFill>
                      <a:schemeClr val="tx1"/>
                    </a:solidFill>
                  </a:rPr>
                  <a:t>模型预测值</a:t>
                </a:r>
                <a14:m>
                  <m:oMath xmlns:m="http://schemas.openxmlformats.org/officeDocument/2006/math">
                    <m:acc>
                      <m:accPr>
                        <m:chr m:val="̂"/>
                        <m:ctrlPr>
                          <a:rPr kumimoji="1" lang="en-US" altLang="zh-CN" sz="2000" i="1">
                            <a:solidFill>
                              <a:schemeClr val="tx1"/>
                            </a:solidFill>
                            <a:latin typeface="Cambria Math" panose="02040503050406030204" pitchFamily="18" charset="0"/>
                          </a:rPr>
                        </m:ctrlPr>
                      </m:accPr>
                      <m:e>
                        <m:sSub>
                          <m:sSubPr>
                            <m:ctrlPr>
                              <a:rPr kumimoji="1" lang="en-US" altLang="zh-CN" sz="2000" i="1">
                                <a:solidFill>
                                  <a:schemeClr val="tx1"/>
                                </a:solidFill>
                                <a:latin typeface="Cambria Math" panose="02040503050406030204" pitchFamily="18" charset="0"/>
                              </a:rPr>
                            </m:ctrlPr>
                          </m:sSubPr>
                          <m:e>
                            <m:r>
                              <a:rPr kumimoji="1" lang="en-US" altLang="zh-CN" sz="2000" i="1">
                                <a:solidFill>
                                  <a:schemeClr val="tx1"/>
                                </a:solidFill>
                                <a:latin typeface="Cambria Math" panose="02040503050406030204" pitchFamily="18" charset="0"/>
                              </a:rPr>
                              <m:t>𝑦</m:t>
                            </m:r>
                          </m:e>
                          <m:sub>
                            <m:r>
                              <a:rPr kumimoji="1" lang="en-US" altLang="zh-CN" sz="2000" i="1">
                                <a:solidFill>
                                  <a:schemeClr val="tx1"/>
                                </a:solidFill>
                                <a:latin typeface="Cambria Math" panose="02040503050406030204" pitchFamily="18" charset="0"/>
                              </a:rPr>
                              <m:t>𝑖</m:t>
                            </m:r>
                          </m:sub>
                        </m:sSub>
                      </m:e>
                    </m:acc>
                    <m:r>
                      <a:rPr kumimoji="1" lang="en-US" altLang="zh-CN" sz="2000" i="1" dirty="0">
                        <a:solidFill>
                          <a:schemeClr val="tx1"/>
                        </a:solidFill>
                        <a:latin typeface="Cambria Math" panose="02040503050406030204" pitchFamily="18" charset="0"/>
                      </a:rPr>
                      <m:t>=</m:t>
                    </m:r>
                    <m:r>
                      <a:rPr kumimoji="1" lang="en-US" altLang="zh-CN" sz="2000" i="1" dirty="0">
                        <a:solidFill>
                          <a:schemeClr val="tx1"/>
                        </a:solidFill>
                        <a:latin typeface="Cambria Math" panose="02040503050406030204" pitchFamily="18" charset="0"/>
                      </a:rPr>
                      <m:t>h</m:t>
                    </m:r>
                    <m:d>
                      <m:dPr>
                        <m:ctrlPr>
                          <a:rPr kumimoji="1" lang="en-US" altLang="zh-CN" sz="2000" i="1" dirty="0">
                            <a:solidFill>
                              <a:schemeClr val="tx1"/>
                            </a:solidFill>
                            <a:latin typeface="Cambria Math" panose="02040503050406030204" pitchFamily="18" charset="0"/>
                          </a:rPr>
                        </m:ctrlPr>
                      </m:dPr>
                      <m:e>
                        <m:sSub>
                          <m:sSubPr>
                            <m:ctrlPr>
                              <a:rPr kumimoji="1" lang="en-US" altLang="zh-CN" sz="2000" i="1" dirty="0">
                                <a:solidFill>
                                  <a:schemeClr val="tx1"/>
                                </a:solidFill>
                                <a:latin typeface="Cambria Math" panose="02040503050406030204" pitchFamily="18" charset="0"/>
                              </a:rPr>
                            </m:ctrlPr>
                          </m:sSubPr>
                          <m:e>
                            <m:r>
                              <a:rPr kumimoji="1" lang="en-US" altLang="zh-CN" sz="2000" i="1" dirty="0">
                                <a:solidFill>
                                  <a:schemeClr val="tx1"/>
                                </a:solidFill>
                                <a:latin typeface="Cambria Math" panose="02040503050406030204" pitchFamily="18" charset="0"/>
                              </a:rPr>
                              <m:t>𝑥</m:t>
                            </m:r>
                          </m:e>
                          <m:sub>
                            <m:r>
                              <a:rPr kumimoji="1" lang="en-US" altLang="zh-CN" sz="2000" i="1" dirty="0">
                                <a:solidFill>
                                  <a:schemeClr val="tx1"/>
                                </a:solidFill>
                                <a:latin typeface="Cambria Math" panose="02040503050406030204" pitchFamily="18" charset="0"/>
                              </a:rPr>
                              <m:t>𝑖</m:t>
                            </m:r>
                          </m:sub>
                        </m:sSub>
                      </m:e>
                    </m:d>
                    <m:r>
                      <a:rPr kumimoji="1" lang="zh-CN" altLang="en-US" sz="2000" i="1" dirty="0">
                        <a:solidFill>
                          <a:schemeClr val="tx1"/>
                        </a:solidFill>
                        <a:latin typeface="Cambria Math" panose="02040503050406030204" pitchFamily="18" charset="0"/>
                      </a:rPr>
                      <m:t> </m:t>
                    </m:r>
                    <m:r>
                      <a:rPr kumimoji="1" lang="zh-CN" altLang="en-US" sz="2000" b="0" i="0" dirty="0" smtClean="0">
                        <a:solidFill>
                          <a:schemeClr val="tx1"/>
                        </a:solidFill>
                        <a:latin typeface="Cambria Math" panose="02040503050406030204" pitchFamily="18" charset="0"/>
                      </a:rPr>
                      <m:t>，</m:t>
                    </m:r>
                    <m:r>
                      <a:rPr kumimoji="1" lang="zh-CN" altLang="en-US" sz="2000" i="1" dirty="0">
                        <a:solidFill>
                          <a:schemeClr val="tx1"/>
                        </a:solidFill>
                        <a:latin typeface="Cambria Math" panose="02040503050406030204" pitchFamily="18" charset="0"/>
                      </a:rPr>
                      <m:t>标签</m:t>
                    </m:r>
                    <m:sSub>
                      <m:sSubPr>
                        <m:ctrlPr>
                          <a:rPr kumimoji="1" lang="en-US" altLang="zh-CN" sz="2000" b="0" i="1" dirty="0" smtClean="0">
                            <a:solidFill>
                              <a:schemeClr val="tx1"/>
                            </a:solidFill>
                            <a:latin typeface="Cambria Math" panose="02040503050406030204" pitchFamily="18" charset="0"/>
                          </a:rPr>
                        </m:ctrlPr>
                      </m:sSubPr>
                      <m:e>
                        <m:r>
                          <a:rPr kumimoji="1" lang="en-US" altLang="zh-CN" sz="2000" b="0" i="1" dirty="0" smtClean="0">
                            <a:solidFill>
                              <a:schemeClr val="tx1"/>
                            </a:solidFill>
                            <a:latin typeface="Cambria Math" panose="02040503050406030204" pitchFamily="18" charset="0"/>
                          </a:rPr>
                          <m:t>𝑦</m:t>
                        </m:r>
                      </m:e>
                      <m:sub>
                        <m:r>
                          <a:rPr kumimoji="1" lang="en-US" altLang="zh-CN" sz="2000" b="0" i="1" dirty="0" smtClean="0">
                            <a:solidFill>
                              <a:schemeClr val="tx1"/>
                            </a:solidFill>
                            <a:latin typeface="Cambria Math" panose="02040503050406030204" pitchFamily="18" charset="0"/>
                          </a:rPr>
                          <m:t>𝑖</m:t>
                        </m:r>
                      </m:sub>
                    </m:sSub>
                  </m:oMath>
                </a14:m>
                <a:r>
                  <a:rPr kumimoji="1" lang="zh-CN" altLang="en-US" sz="2000" dirty="0">
                    <a:solidFill>
                      <a:schemeClr val="tx1"/>
                    </a:solidFill>
                  </a:rPr>
                  <a:t>）</a:t>
                </a:r>
                <a:endParaRPr kumimoji="1" lang="en-US" altLang="zh-CN" sz="2000" dirty="0">
                  <a:solidFill>
                    <a:schemeClr val="tx1"/>
                  </a:solidFill>
                </a:endParaRPr>
              </a:p>
              <a:p>
                <a:pPr lvl="1"/>
                <a:r>
                  <a:rPr kumimoji="1" lang="zh-CN" altLang="en-US" sz="1800" dirty="0">
                    <a:solidFill>
                      <a:schemeClr val="tx1"/>
                    </a:solidFill>
                  </a:rPr>
                  <a:t>平均绝对误差（</a:t>
                </a:r>
                <a:r>
                  <a:rPr kumimoji="1" lang="en-US" altLang="zh-CN" sz="1800" dirty="0">
                    <a:solidFill>
                      <a:schemeClr val="tx1"/>
                    </a:solidFill>
                  </a:rPr>
                  <a:t>MAE</a:t>
                </a:r>
                <a:r>
                  <a:rPr kumimoji="1" lang="zh-CN" altLang="en-US" sz="1800" dirty="0">
                    <a:solidFill>
                      <a:schemeClr val="tx1"/>
                    </a:solidFill>
                  </a:rPr>
                  <a:t>）  </a:t>
                </a:r>
                <a14:m>
                  <m:oMath xmlns:m="http://schemas.openxmlformats.org/officeDocument/2006/math">
                    <m:r>
                      <a:rPr kumimoji="1" lang="en-US" altLang="zh-CN" sz="1800" b="0" i="1" smtClean="0">
                        <a:solidFill>
                          <a:schemeClr val="tx1"/>
                        </a:solidFill>
                        <a:latin typeface="Cambria Math" panose="02040503050406030204" pitchFamily="18" charset="0"/>
                      </a:rPr>
                      <m:t>𝑀𝐴𝐸</m:t>
                    </m:r>
                    <m:r>
                      <a:rPr kumimoji="1" lang="en-US" altLang="zh-CN" sz="1800" b="0" i="1" smtClean="0">
                        <a:solidFill>
                          <a:schemeClr val="tx1"/>
                        </a:solidFill>
                        <a:latin typeface="Cambria Math" panose="02040503050406030204" pitchFamily="18" charset="0"/>
                      </a:rPr>
                      <m:t>=</m:t>
                    </m:r>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1</m:t>
                        </m:r>
                      </m:num>
                      <m:den>
                        <m:r>
                          <a:rPr kumimoji="1" lang="en-US" altLang="zh-CN" sz="1800" b="0" i="1" smtClean="0">
                            <a:solidFill>
                              <a:schemeClr val="tx1"/>
                            </a:solidFill>
                            <a:latin typeface="Cambria Math" panose="02040503050406030204" pitchFamily="18" charset="0"/>
                          </a:rPr>
                          <m:t>𝑁</m:t>
                        </m:r>
                      </m:den>
                    </m:f>
                    <m:nary>
                      <m:naryPr>
                        <m:chr m:val="∑"/>
                        <m:ctrlPr>
                          <a:rPr kumimoji="1" lang="en-US" altLang="zh-CN" sz="1800" b="0" i="1" smtClean="0">
                            <a:solidFill>
                              <a:schemeClr val="tx1"/>
                            </a:solidFill>
                            <a:latin typeface="Cambria Math" panose="02040503050406030204" pitchFamily="18" charset="0"/>
                          </a:rPr>
                        </m:ctrlPr>
                      </m:naryPr>
                      <m:sub>
                        <m:r>
                          <m:rPr>
                            <m:brk m:alnAt="23"/>
                          </m:rPr>
                          <a:rPr kumimoji="1" lang="en-US" altLang="zh-CN" sz="1800" b="0" i="1" smtClean="0">
                            <a:solidFill>
                              <a:schemeClr val="tx1"/>
                            </a:solidFill>
                            <a:latin typeface="Cambria Math" panose="02040503050406030204" pitchFamily="18" charset="0"/>
                          </a:rPr>
                          <m:t>𝑖</m:t>
                        </m:r>
                        <m:r>
                          <a:rPr kumimoji="1" lang="en-US" altLang="zh-CN" sz="1800" b="0" i="1" smtClean="0">
                            <a:solidFill>
                              <a:schemeClr val="tx1"/>
                            </a:solidFill>
                            <a:latin typeface="Cambria Math" panose="02040503050406030204" pitchFamily="18" charset="0"/>
                          </a:rPr>
                          <m:t>=1</m:t>
                        </m:r>
                      </m:sub>
                      <m:sup>
                        <m:r>
                          <a:rPr kumimoji="1" lang="en-US" altLang="zh-CN" sz="1800" b="0" i="1" smtClean="0">
                            <a:solidFill>
                              <a:schemeClr val="tx1"/>
                            </a:solidFill>
                            <a:latin typeface="Cambria Math" panose="02040503050406030204" pitchFamily="18" charset="0"/>
                          </a:rPr>
                          <m:t>𝑁</m:t>
                        </m:r>
                      </m:sup>
                      <m:e>
                        <m:r>
                          <a:rPr kumimoji="1" lang="en-US" altLang="zh-CN" sz="1800" b="0" i="1" smtClean="0">
                            <a:solidFill>
                              <a:schemeClr val="tx1"/>
                            </a:solidFill>
                            <a:latin typeface="Cambria Math" panose="02040503050406030204" pitchFamily="18" charset="0"/>
                          </a:rPr>
                          <m:t>|</m:t>
                        </m:r>
                        <m:acc>
                          <m:accPr>
                            <m:chr m:val="̂"/>
                            <m:ctrlPr>
                              <a:rPr kumimoji="1" lang="en-US" altLang="zh-CN" sz="1800" b="0" i="1" smtClean="0">
                                <a:solidFill>
                                  <a:schemeClr val="tx1"/>
                                </a:solidFill>
                                <a:latin typeface="Cambria Math" panose="02040503050406030204" pitchFamily="18" charset="0"/>
                              </a:rPr>
                            </m:ctrlPr>
                          </m:acc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acc>
                        <m:r>
                          <a:rPr kumimoji="1" lang="en-US" altLang="zh-CN" sz="1800" b="0" i="1" smtClean="0">
                            <a:solidFill>
                              <a:schemeClr val="tx1"/>
                            </a:solidFill>
                            <a:latin typeface="Cambria Math" panose="02040503050406030204" pitchFamily="18" charset="0"/>
                          </a:rPr>
                          <m:t>−</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r>
                          <a:rPr kumimoji="1" lang="en-US" altLang="zh-CN" sz="1800" b="0" i="1" smtClean="0">
                            <a:solidFill>
                              <a:schemeClr val="tx1"/>
                            </a:solidFill>
                            <a:latin typeface="Cambria Math" panose="02040503050406030204" pitchFamily="18" charset="0"/>
                          </a:rPr>
                          <m:t>|</m:t>
                        </m:r>
                      </m:e>
                    </m:nary>
                  </m:oMath>
                </a14:m>
                <a:endParaRPr kumimoji="1" lang="en-US" altLang="zh-CN" sz="1800" dirty="0">
                  <a:solidFill>
                    <a:schemeClr val="tx1"/>
                  </a:solidFill>
                </a:endParaRPr>
              </a:p>
              <a:p>
                <a:pPr lvl="1"/>
                <a:r>
                  <a:rPr kumimoji="1" lang="zh-CN" altLang="en-US" sz="1800" dirty="0">
                    <a:solidFill>
                      <a:schemeClr val="tx1"/>
                    </a:solidFill>
                  </a:rPr>
                  <a:t>均方误差（</a:t>
                </a:r>
                <a:r>
                  <a:rPr kumimoji="1" lang="en" altLang="zh-CN" sz="1800" dirty="0">
                    <a:solidFill>
                      <a:schemeClr val="tx1"/>
                    </a:solidFill>
                  </a:rPr>
                  <a:t>MSE</a:t>
                </a:r>
                <a:r>
                  <a:rPr kumimoji="1" lang="zh-CN" altLang="en" sz="1800" dirty="0">
                    <a:solidFill>
                      <a:schemeClr val="tx1"/>
                    </a:solidFill>
                  </a:rPr>
                  <a:t>）</a:t>
                </a:r>
                <a:r>
                  <a:rPr kumimoji="1" lang="zh-CN" altLang="en-US" sz="1800" dirty="0">
                    <a:solidFill>
                      <a:schemeClr val="tx1"/>
                    </a:solidFill>
                  </a:rPr>
                  <a:t>  </a:t>
                </a:r>
                <a14:m>
                  <m:oMath xmlns:m="http://schemas.openxmlformats.org/officeDocument/2006/math">
                    <m:r>
                      <a:rPr kumimoji="1" lang="en-US" altLang="zh-CN" sz="1800" b="0" i="1" smtClean="0">
                        <a:solidFill>
                          <a:schemeClr val="tx1"/>
                        </a:solidFill>
                        <a:latin typeface="Cambria Math" panose="02040503050406030204" pitchFamily="18" charset="0"/>
                      </a:rPr>
                      <m:t>𝑀𝑆𝐸</m:t>
                    </m:r>
                    <m:r>
                      <a:rPr kumimoji="1" lang="en-US" altLang="zh-CN" sz="1800" b="0" i="1" smtClean="0">
                        <a:solidFill>
                          <a:schemeClr val="tx1"/>
                        </a:solidFill>
                        <a:latin typeface="Cambria Math" panose="02040503050406030204" pitchFamily="18" charset="0"/>
                      </a:rPr>
                      <m:t>=</m:t>
                    </m:r>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1</m:t>
                        </m:r>
                      </m:num>
                      <m:den>
                        <m:r>
                          <a:rPr kumimoji="1" lang="en-US" altLang="zh-CN" sz="1800" b="0" i="1" smtClean="0">
                            <a:solidFill>
                              <a:schemeClr val="tx1"/>
                            </a:solidFill>
                            <a:latin typeface="Cambria Math" panose="02040503050406030204" pitchFamily="18" charset="0"/>
                          </a:rPr>
                          <m:t>𝑁</m:t>
                        </m:r>
                      </m:den>
                    </m:f>
                    <m:nary>
                      <m:naryPr>
                        <m:chr m:val="∑"/>
                        <m:ctrlPr>
                          <a:rPr kumimoji="1" lang="en-US" altLang="zh-CN" sz="1800" b="0" i="1" smtClean="0">
                            <a:solidFill>
                              <a:schemeClr val="tx1"/>
                            </a:solidFill>
                            <a:latin typeface="Cambria Math" panose="02040503050406030204" pitchFamily="18" charset="0"/>
                          </a:rPr>
                        </m:ctrlPr>
                      </m:naryPr>
                      <m:sub>
                        <m:r>
                          <m:rPr>
                            <m:brk m:alnAt="23"/>
                          </m:rPr>
                          <a:rPr kumimoji="1" lang="en-US" altLang="zh-CN" sz="1800" b="0" i="1" smtClean="0">
                            <a:solidFill>
                              <a:schemeClr val="tx1"/>
                            </a:solidFill>
                            <a:latin typeface="Cambria Math" panose="02040503050406030204" pitchFamily="18" charset="0"/>
                          </a:rPr>
                          <m:t>𝑖</m:t>
                        </m:r>
                        <m:r>
                          <a:rPr kumimoji="1" lang="en-US" altLang="zh-CN" sz="1800" b="0" i="1" smtClean="0">
                            <a:solidFill>
                              <a:schemeClr val="tx1"/>
                            </a:solidFill>
                            <a:latin typeface="Cambria Math" panose="02040503050406030204" pitchFamily="18" charset="0"/>
                          </a:rPr>
                          <m:t>=1</m:t>
                        </m:r>
                      </m:sub>
                      <m:sup>
                        <m:r>
                          <a:rPr kumimoji="1" lang="en-US" altLang="zh-CN" sz="1800" b="0" i="1" smtClean="0">
                            <a:solidFill>
                              <a:schemeClr val="tx1"/>
                            </a:solidFill>
                            <a:latin typeface="Cambria Math" panose="02040503050406030204" pitchFamily="18" charset="0"/>
                          </a:rPr>
                          <m:t>𝑁</m:t>
                        </m:r>
                      </m:sup>
                      <m:e>
                        <m:sSup>
                          <m:sSupPr>
                            <m:ctrlPr>
                              <a:rPr kumimoji="1" lang="en-US" altLang="zh-CN" sz="1800" b="0" i="1" smtClean="0">
                                <a:solidFill>
                                  <a:schemeClr val="tx1"/>
                                </a:solidFill>
                                <a:latin typeface="Cambria Math" panose="02040503050406030204" pitchFamily="18" charset="0"/>
                              </a:rPr>
                            </m:ctrlPr>
                          </m:sSupPr>
                          <m:e>
                            <m:d>
                              <m:dPr>
                                <m:ctrlPr>
                                  <a:rPr kumimoji="1" lang="en-US" altLang="zh-CN" sz="1800" b="0" i="1" smtClean="0">
                                    <a:solidFill>
                                      <a:schemeClr val="tx1"/>
                                    </a:solidFill>
                                    <a:latin typeface="Cambria Math" panose="02040503050406030204" pitchFamily="18" charset="0"/>
                                  </a:rPr>
                                </m:ctrlPr>
                              </m:dPr>
                              <m:e>
                                <m:acc>
                                  <m:accPr>
                                    <m:chr m:val="̂"/>
                                    <m:ctrlPr>
                                      <a:rPr kumimoji="1" lang="en-US" altLang="zh-CN" sz="1800" b="0" i="1" smtClean="0">
                                        <a:solidFill>
                                          <a:schemeClr val="tx1"/>
                                        </a:solidFill>
                                        <a:latin typeface="Cambria Math" panose="02040503050406030204" pitchFamily="18" charset="0"/>
                                      </a:rPr>
                                    </m:ctrlPr>
                                  </m:acc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acc>
                                <m:r>
                                  <a:rPr kumimoji="1" lang="en-US" altLang="zh-CN" sz="1800" b="0" i="1" smtClean="0">
                                    <a:solidFill>
                                      <a:schemeClr val="tx1"/>
                                    </a:solidFill>
                                    <a:latin typeface="Cambria Math" panose="02040503050406030204" pitchFamily="18" charset="0"/>
                                  </a:rPr>
                                  <m:t>−</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d>
                          </m:e>
                          <m:sup>
                            <m:r>
                              <a:rPr kumimoji="1" lang="en-US" altLang="zh-CN" sz="1800" b="0" i="1" smtClean="0">
                                <a:solidFill>
                                  <a:schemeClr val="tx1"/>
                                </a:solidFill>
                                <a:latin typeface="Cambria Math" panose="02040503050406030204" pitchFamily="18" charset="0"/>
                              </a:rPr>
                              <m:t>2</m:t>
                            </m:r>
                          </m:sup>
                        </m:sSup>
                      </m:e>
                    </m:nary>
                  </m:oMath>
                </a14:m>
                <a:endParaRPr kumimoji="1" lang="zh-CN" altLang="en" sz="1800" dirty="0">
                  <a:solidFill>
                    <a:schemeClr val="tx1"/>
                  </a:solidFill>
                </a:endParaRPr>
              </a:p>
              <a:p>
                <a:pPr lvl="1"/>
                <a:r>
                  <a:rPr kumimoji="1" lang="zh-CN" altLang="en-US" sz="1800" dirty="0">
                    <a:solidFill>
                      <a:schemeClr val="tx1"/>
                    </a:solidFill>
                  </a:rPr>
                  <a:t>均方根误差（</a:t>
                </a:r>
                <a:r>
                  <a:rPr kumimoji="1" lang="en-US" altLang="zh-CN" sz="1800" dirty="0">
                    <a:solidFill>
                      <a:schemeClr val="tx1"/>
                    </a:solidFill>
                  </a:rPr>
                  <a:t>RMSE</a:t>
                </a:r>
                <a:r>
                  <a:rPr kumimoji="1" lang="zh-CN" altLang="en-US" sz="1800" dirty="0">
                    <a:solidFill>
                      <a:schemeClr val="tx1"/>
                    </a:solidFill>
                  </a:rPr>
                  <a:t>）  </a:t>
                </a:r>
                <a14:m>
                  <m:oMath xmlns:m="http://schemas.openxmlformats.org/officeDocument/2006/math">
                    <m:r>
                      <a:rPr kumimoji="1" lang="en-US" altLang="zh-CN" sz="1800" b="0" i="1" smtClean="0">
                        <a:solidFill>
                          <a:schemeClr val="tx1"/>
                        </a:solidFill>
                        <a:latin typeface="Cambria Math" panose="02040503050406030204" pitchFamily="18" charset="0"/>
                      </a:rPr>
                      <m:t>𝑅𝑀𝑆𝐸</m:t>
                    </m:r>
                    <m:r>
                      <a:rPr kumimoji="1" lang="en-US" altLang="zh-CN" sz="1800" b="0" i="1" smtClean="0">
                        <a:solidFill>
                          <a:schemeClr val="tx1"/>
                        </a:solidFill>
                        <a:latin typeface="Cambria Math" panose="02040503050406030204" pitchFamily="18" charset="0"/>
                      </a:rPr>
                      <m:t>=</m:t>
                    </m:r>
                    <m:rad>
                      <m:radPr>
                        <m:degHide m:val="on"/>
                        <m:ctrlPr>
                          <a:rPr kumimoji="1" lang="en-US" altLang="zh-CN" sz="1800" b="0" i="1" smtClean="0">
                            <a:solidFill>
                              <a:schemeClr val="tx1"/>
                            </a:solidFill>
                            <a:latin typeface="Cambria Math" panose="02040503050406030204" pitchFamily="18" charset="0"/>
                          </a:rPr>
                        </m:ctrlPr>
                      </m:radPr>
                      <m:deg/>
                      <m:e>
                        <m:r>
                          <a:rPr kumimoji="1" lang="en-US" altLang="zh-CN" sz="1800" b="0" i="1" smtClean="0">
                            <a:solidFill>
                              <a:schemeClr val="tx1"/>
                            </a:solidFill>
                            <a:latin typeface="Cambria Math" panose="02040503050406030204" pitchFamily="18" charset="0"/>
                          </a:rPr>
                          <m:t>𝑀𝑆𝐸</m:t>
                        </m:r>
                      </m:e>
                    </m:rad>
                  </m:oMath>
                </a14:m>
                <a:endParaRPr kumimoji="1" lang="en-US" altLang="zh-CN" sz="1800" dirty="0">
                  <a:solidFill>
                    <a:schemeClr val="tx1"/>
                  </a:solidFill>
                </a:endParaRPr>
              </a:p>
              <a:p>
                <a:pPr lvl="1"/>
                <a:r>
                  <a:rPr kumimoji="1" lang="zh-CN" altLang="en-US" sz="1800" dirty="0">
                    <a:solidFill>
                      <a:schemeClr val="tx1"/>
                    </a:solidFill>
                  </a:rPr>
                  <a:t>平均相对误差（</a:t>
                </a:r>
                <a:r>
                  <a:rPr kumimoji="1" lang="en-US" altLang="zh-CN" sz="1800" dirty="0">
                    <a:solidFill>
                      <a:schemeClr val="tx1"/>
                    </a:solidFill>
                  </a:rPr>
                  <a:t>MRE</a:t>
                </a:r>
                <a:r>
                  <a:rPr kumimoji="1" lang="zh-CN" altLang="en-US" sz="1800" dirty="0">
                    <a:solidFill>
                      <a:schemeClr val="tx1"/>
                    </a:solidFill>
                  </a:rPr>
                  <a:t>）  </a:t>
                </a:r>
                <a14:m>
                  <m:oMath xmlns:m="http://schemas.openxmlformats.org/officeDocument/2006/math">
                    <m:r>
                      <a:rPr kumimoji="1" lang="en-US" altLang="zh-CN" sz="1800" b="0" i="1" smtClean="0">
                        <a:solidFill>
                          <a:schemeClr val="tx1"/>
                        </a:solidFill>
                        <a:latin typeface="Cambria Math" panose="02040503050406030204" pitchFamily="18" charset="0"/>
                      </a:rPr>
                      <m:t>𝑀𝑅𝐸</m:t>
                    </m:r>
                    <m:r>
                      <a:rPr kumimoji="1" lang="en-US" altLang="zh-CN" sz="1800" b="0" i="1" smtClean="0">
                        <a:solidFill>
                          <a:schemeClr val="tx1"/>
                        </a:solidFill>
                        <a:latin typeface="Cambria Math" panose="02040503050406030204" pitchFamily="18" charset="0"/>
                      </a:rPr>
                      <m:t>=</m:t>
                    </m:r>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1</m:t>
                        </m:r>
                      </m:num>
                      <m:den>
                        <m:r>
                          <a:rPr kumimoji="1" lang="en-US" altLang="zh-CN" sz="1800" b="0" i="1" smtClean="0">
                            <a:solidFill>
                              <a:schemeClr val="tx1"/>
                            </a:solidFill>
                            <a:latin typeface="Cambria Math" panose="02040503050406030204" pitchFamily="18" charset="0"/>
                          </a:rPr>
                          <m:t>𝑁</m:t>
                        </m:r>
                      </m:den>
                    </m:f>
                    <m:nary>
                      <m:naryPr>
                        <m:chr m:val="∑"/>
                        <m:ctrlPr>
                          <a:rPr kumimoji="1" lang="en-US" altLang="zh-CN" sz="1800" b="0" i="1" smtClean="0">
                            <a:solidFill>
                              <a:schemeClr val="tx1"/>
                            </a:solidFill>
                            <a:latin typeface="Cambria Math" panose="02040503050406030204" pitchFamily="18" charset="0"/>
                          </a:rPr>
                        </m:ctrlPr>
                      </m:naryPr>
                      <m:sub>
                        <m:r>
                          <m:rPr>
                            <m:brk m:alnAt="23"/>
                          </m:rPr>
                          <a:rPr kumimoji="1" lang="en-US" altLang="zh-CN" sz="1800" b="0" i="1" smtClean="0">
                            <a:solidFill>
                              <a:schemeClr val="tx1"/>
                            </a:solidFill>
                            <a:latin typeface="Cambria Math" panose="02040503050406030204" pitchFamily="18" charset="0"/>
                          </a:rPr>
                          <m:t>𝑖</m:t>
                        </m:r>
                        <m:r>
                          <a:rPr kumimoji="1" lang="en-US" altLang="zh-CN" sz="1800" b="0" i="1" smtClean="0">
                            <a:solidFill>
                              <a:schemeClr val="tx1"/>
                            </a:solidFill>
                            <a:latin typeface="Cambria Math" panose="02040503050406030204" pitchFamily="18" charset="0"/>
                          </a:rPr>
                          <m:t>=1</m:t>
                        </m:r>
                      </m:sub>
                      <m:sup>
                        <m:r>
                          <a:rPr kumimoji="1" lang="en-US" altLang="zh-CN" sz="1800" b="0" i="1" smtClean="0">
                            <a:solidFill>
                              <a:schemeClr val="tx1"/>
                            </a:solidFill>
                            <a:latin typeface="Cambria Math" panose="02040503050406030204" pitchFamily="18" charset="0"/>
                          </a:rPr>
                          <m:t>𝑁</m:t>
                        </m:r>
                      </m:sup>
                      <m:e>
                        <m:f>
                          <m:fPr>
                            <m:ctrlPr>
                              <a:rPr kumimoji="1" lang="en-US" altLang="zh-CN" sz="1800" b="0" i="1" smtClean="0">
                                <a:solidFill>
                                  <a:schemeClr val="tx1"/>
                                </a:solidFill>
                                <a:latin typeface="Cambria Math" panose="02040503050406030204" pitchFamily="18" charset="0"/>
                              </a:rPr>
                            </m:ctrlPr>
                          </m:fPr>
                          <m:num>
                            <m:d>
                              <m:dPr>
                                <m:begChr m:val="|"/>
                                <m:endChr m:val="|"/>
                                <m:ctrlPr>
                                  <a:rPr kumimoji="1" lang="en-US" altLang="zh-CN" sz="1800" b="0" i="1" smtClean="0">
                                    <a:solidFill>
                                      <a:schemeClr val="tx1"/>
                                    </a:solidFill>
                                    <a:latin typeface="Cambria Math" panose="02040503050406030204" pitchFamily="18" charset="0"/>
                                  </a:rPr>
                                </m:ctrlPr>
                              </m:dPr>
                              <m:e>
                                <m:r>
                                  <a:rPr kumimoji="1" lang="zh-CN" altLang="en-US" sz="1800" b="0" i="1" smtClean="0">
                                    <a:solidFill>
                                      <a:schemeClr val="tx1"/>
                                    </a:solidFill>
                                    <a:latin typeface="Cambria Math" panose="02040503050406030204" pitchFamily="18" charset="0"/>
                                  </a:rPr>
                                  <m:t> </m:t>
                                </m:r>
                                <m:acc>
                                  <m:accPr>
                                    <m:chr m:val="̂"/>
                                    <m:ctrlPr>
                                      <a:rPr kumimoji="1" lang="en-US" altLang="zh-CN" sz="1800" b="0" i="1" smtClean="0">
                                        <a:solidFill>
                                          <a:schemeClr val="tx1"/>
                                        </a:solidFill>
                                        <a:latin typeface="Cambria Math" panose="02040503050406030204" pitchFamily="18" charset="0"/>
                                      </a:rPr>
                                    </m:ctrlPr>
                                  </m:acc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acc>
                                <m:r>
                                  <a:rPr kumimoji="1" lang="zh-CN" altLang="en-US" sz="1800" b="0" i="1" smtClean="0">
                                    <a:solidFill>
                                      <a:schemeClr val="tx1"/>
                                    </a:solidFill>
                                    <a:latin typeface="Cambria Math" panose="02040503050406030204" pitchFamily="18" charset="0"/>
                                  </a:rPr>
                                  <m:t> </m:t>
                                </m:r>
                                <m:r>
                                  <a:rPr kumimoji="1" lang="en-US" altLang="zh-CN" sz="1800" b="0" i="1" smtClean="0">
                                    <a:solidFill>
                                      <a:schemeClr val="tx1"/>
                                    </a:solidFill>
                                    <a:latin typeface="Cambria Math" panose="02040503050406030204" pitchFamily="18" charset="0"/>
                                  </a:rPr>
                                  <m:t>−</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d>
                          </m:num>
                          <m:den>
                            <m:r>
                              <a:rPr kumimoji="1" lang="en-US" altLang="zh-CN" sz="1800" b="0" i="1" smtClean="0">
                                <a:solidFill>
                                  <a:schemeClr val="tx1"/>
                                </a:solidFill>
                                <a:latin typeface="Cambria Math" panose="02040503050406030204" pitchFamily="18" charset="0"/>
                              </a:rPr>
                              <m:t>|</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r>
                              <a:rPr kumimoji="1" lang="en-US" altLang="zh-CN" sz="1800" b="0" i="1" smtClean="0">
                                <a:solidFill>
                                  <a:schemeClr val="tx1"/>
                                </a:solidFill>
                                <a:latin typeface="Cambria Math" panose="02040503050406030204" pitchFamily="18" charset="0"/>
                              </a:rPr>
                              <m:t>|</m:t>
                            </m:r>
                          </m:den>
                        </m:f>
                      </m:e>
                    </m:nary>
                  </m:oMath>
                </a14:m>
                <a:r>
                  <a:rPr kumimoji="1" lang="zh-CN" altLang="en-US" sz="1800" dirty="0">
                    <a:solidFill>
                      <a:schemeClr val="tx1"/>
                    </a:solidFill>
                  </a:rPr>
                  <a:t>，通常希望</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r>
                      <a:rPr kumimoji="1" lang="en-US" altLang="zh-CN" sz="1800" b="0" i="1" smtClean="0">
                        <a:solidFill>
                          <a:schemeClr val="tx1"/>
                        </a:solidFill>
                        <a:latin typeface="Cambria Math" panose="02040503050406030204" pitchFamily="18" charset="0"/>
                      </a:rPr>
                      <m:t>&gt;0</m:t>
                    </m:r>
                  </m:oMath>
                </a14:m>
                <a:endParaRPr kumimoji="1" lang="en-US" altLang="zh-CN" sz="1800" dirty="0">
                  <a:solidFill>
                    <a:schemeClr val="tx1"/>
                  </a:solidFill>
                </a:endParaRPr>
              </a:p>
              <a:p>
                <a:pPr lvl="1"/>
                <a:r>
                  <a:rPr kumimoji="1" lang="en-US" altLang="zh-CN" sz="1800" dirty="0">
                    <a:solidFill>
                      <a:schemeClr val="tx1"/>
                    </a:solidFill>
                  </a:rPr>
                  <a:t>MAE/MSE/RMSE/MRE</a:t>
                </a:r>
                <a:r>
                  <a:rPr kumimoji="1" lang="zh-CN" altLang="en-US" sz="1800" dirty="0">
                    <a:solidFill>
                      <a:schemeClr val="tx1"/>
                    </a:solidFill>
                  </a:rPr>
                  <a:t> 均可以反映预测结果与真实值的</a:t>
                </a:r>
                <a:r>
                  <a:rPr kumimoji="1" lang="zh-CN" altLang="en-US" sz="1800" b="1" dirty="0">
                    <a:solidFill>
                      <a:schemeClr val="tx1"/>
                    </a:solidFill>
                  </a:rPr>
                  <a:t>偏移程度</a:t>
                </a:r>
                <a:r>
                  <a:rPr kumimoji="1" lang="en-US" altLang="zh-CN" sz="1800" b="1" dirty="0">
                    <a:solidFill>
                      <a:schemeClr val="tx1"/>
                    </a:solidFill>
                  </a:rPr>
                  <a:t>——</a:t>
                </a:r>
                <a:r>
                  <a:rPr kumimoji="1" lang="zh-CN" altLang="en-US" sz="1800" dirty="0">
                    <a:solidFill>
                      <a:schemeClr val="tx1"/>
                    </a:solidFill>
                  </a:rPr>
                  <a:t>越低越好</a:t>
                </a:r>
                <a:endParaRPr kumimoji="1" lang="en-US" altLang="zh-CN" sz="1800" dirty="0">
                  <a:solidFill>
                    <a:schemeClr val="tx1"/>
                  </a:solidFill>
                </a:endParaRPr>
              </a:p>
              <a:p>
                <a:pPr lvl="1"/>
                <a:r>
                  <a:rPr kumimoji="1" lang="zh-CN" altLang="en-US" sz="1800" dirty="0">
                    <a:solidFill>
                      <a:schemeClr val="tx1"/>
                    </a:solidFill>
                  </a:rPr>
                  <a:t>决定系数（</a:t>
                </a:r>
                <a:r>
                  <a:rPr kumimoji="1" lang="en-US" altLang="zh-CN" sz="1800" dirty="0">
                    <a:solidFill>
                      <a:schemeClr val="tx1"/>
                    </a:solidFill>
                  </a:rPr>
                  <a:t>R2)</a:t>
                </a:r>
                <a:r>
                  <a:rPr kumimoji="1" lang="zh-CN" altLang="en-US" sz="1800" dirty="0">
                    <a:solidFill>
                      <a:schemeClr val="tx1"/>
                    </a:solidFill>
                  </a:rPr>
                  <a:t>   </a:t>
                </a:r>
                <a14:m>
                  <m:oMath xmlns:m="http://schemas.openxmlformats.org/officeDocument/2006/math">
                    <m:sSup>
                      <m:sSupPr>
                        <m:ctrlPr>
                          <a:rPr kumimoji="1" lang="en-US" altLang="zh-CN" sz="1800" b="0" i="1" smtClean="0">
                            <a:solidFill>
                              <a:schemeClr val="tx1"/>
                            </a:solidFill>
                            <a:latin typeface="Cambria Math" panose="02040503050406030204" pitchFamily="18" charset="0"/>
                          </a:rPr>
                        </m:ctrlPr>
                      </m:sSupPr>
                      <m:e>
                        <m:r>
                          <a:rPr kumimoji="1" lang="en-US" altLang="zh-CN" sz="1800" b="0" i="1" smtClean="0">
                            <a:solidFill>
                              <a:schemeClr val="tx1"/>
                            </a:solidFill>
                            <a:latin typeface="Cambria Math" panose="02040503050406030204" pitchFamily="18" charset="0"/>
                          </a:rPr>
                          <m:t>𝑅</m:t>
                        </m:r>
                      </m:e>
                      <m:sup>
                        <m:r>
                          <a:rPr kumimoji="1" lang="en-US" altLang="zh-CN" sz="1800" b="0" i="1" smtClean="0">
                            <a:solidFill>
                              <a:schemeClr val="tx1"/>
                            </a:solidFill>
                            <a:latin typeface="Cambria Math" panose="02040503050406030204" pitchFamily="18" charset="0"/>
                          </a:rPr>
                          <m:t>2</m:t>
                        </m:r>
                      </m:sup>
                    </m:sSup>
                    <m:r>
                      <a:rPr kumimoji="1" lang="en-US" altLang="zh-CN" sz="1800" b="0" i="1" smtClean="0">
                        <a:solidFill>
                          <a:schemeClr val="tx1"/>
                        </a:solidFill>
                        <a:latin typeface="Cambria Math" panose="02040503050406030204" pitchFamily="18" charset="0"/>
                      </a:rPr>
                      <m:t>=1−</m:t>
                    </m:r>
                    <m:f>
                      <m:fPr>
                        <m:ctrlPr>
                          <a:rPr kumimoji="1" lang="en-US" altLang="zh-CN" sz="1800" b="0" i="1" smtClean="0">
                            <a:solidFill>
                              <a:schemeClr val="tx1"/>
                            </a:solidFill>
                            <a:latin typeface="Cambria Math" panose="02040503050406030204" pitchFamily="18" charset="0"/>
                          </a:rPr>
                        </m:ctrlPr>
                      </m:fPr>
                      <m:num>
                        <m:nary>
                          <m:naryPr>
                            <m:chr m:val="∑"/>
                            <m:subHide m:val="on"/>
                            <m:supHide m:val="on"/>
                            <m:ctrlPr>
                              <a:rPr kumimoji="1" lang="en-US" altLang="zh-CN" sz="1800" b="0" i="1" smtClean="0">
                                <a:solidFill>
                                  <a:schemeClr val="tx1"/>
                                </a:solidFill>
                                <a:latin typeface="Cambria Math" panose="02040503050406030204" pitchFamily="18" charset="0"/>
                              </a:rPr>
                            </m:ctrlPr>
                          </m:naryPr>
                          <m:sub/>
                          <m:sup/>
                          <m:e>
                            <m:sSup>
                              <m:sSupPr>
                                <m:ctrlPr>
                                  <a:rPr kumimoji="1" lang="en-US" altLang="zh-CN" sz="1800" b="0" i="1" smtClean="0">
                                    <a:solidFill>
                                      <a:schemeClr val="tx1"/>
                                    </a:solidFill>
                                    <a:latin typeface="Cambria Math" panose="02040503050406030204" pitchFamily="18" charset="0"/>
                                  </a:rPr>
                                </m:ctrlPr>
                              </m:sSupPr>
                              <m:e>
                                <m:d>
                                  <m:dPr>
                                    <m:ctrlPr>
                                      <a:rPr kumimoji="1" lang="en-US" altLang="zh-CN" sz="1800" b="0" i="1" smtClean="0">
                                        <a:solidFill>
                                          <a:schemeClr val="tx1"/>
                                        </a:solidFill>
                                        <a:latin typeface="Cambria Math" panose="02040503050406030204" pitchFamily="18" charset="0"/>
                                      </a:rPr>
                                    </m:ctrlPr>
                                  </m:dPr>
                                  <m:e>
                                    <m:acc>
                                      <m:accPr>
                                        <m:chr m:val="̂"/>
                                        <m:ctrlPr>
                                          <a:rPr kumimoji="1" lang="en-US" altLang="zh-CN" sz="1800" b="0" i="1" smtClean="0">
                                            <a:solidFill>
                                              <a:schemeClr val="tx1"/>
                                            </a:solidFill>
                                            <a:latin typeface="Cambria Math" panose="02040503050406030204" pitchFamily="18" charset="0"/>
                                          </a:rPr>
                                        </m:ctrlPr>
                                      </m:acc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acc>
                                    <m:r>
                                      <a:rPr kumimoji="1" lang="en-US" altLang="zh-CN" sz="1800" b="0" i="1" smtClean="0">
                                        <a:solidFill>
                                          <a:schemeClr val="tx1"/>
                                        </a:solidFill>
                                        <a:latin typeface="Cambria Math" panose="02040503050406030204" pitchFamily="18" charset="0"/>
                                      </a:rPr>
                                      <m:t>−</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d>
                              </m:e>
                              <m:sup>
                                <m:r>
                                  <a:rPr kumimoji="1" lang="en-US" altLang="zh-CN" sz="1800" b="0" i="1" smtClean="0">
                                    <a:solidFill>
                                      <a:schemeClr val="tx1"/>
                                    </a:solidFill>
                                    <a:latin typeface="Cambria Math" panose="02040503050406030204" pitchFamily="18" charset="0"/>
                                  </a:rPr>
                                  <m:t>2</m:t>
                                </m:r>
                              </m:sup>
                            </m:sSup>
                          </m:e>
                        </m:nary>
                      </m:num>
                      <m:den>
                        <m:r>
                          <a:rPr kumimoji="1" lang="en-US" altLang="zh-CN" sz="1800" b="0" i="1" smtClean="0">
                            <a:solidFill>
                              <a:schemeClr val="tx1"/>
                            </a:solidFill>
                            <a:latin typeface="Cambria Math" panose="02040503050406030204" pitchFamily="18" charset="0"/>
                          </a:rPr>
                          <m:t>∑</m:t>
                        </m:r>
                        <m:sSup>
                          <m:sSupPr>
                            <m:ctrlPr>
                              <a:rPr kumimoji="1" lang="en-US" altLang="zh-CN" sz="1800" b="0" i="1" smtClean="0">
                                <a:solidFill>
                                  <a:schemeClr val="tx1"/>
                                </a:solidFill>
                                <a:latin typeface="Cambria Math" panose="02040503050406030204" pitchFamily="18" charset="0"/>
                              </a:rPr>
                            </m:ctrlPr>
                          </m:sSupPr>
                          <m:e>
                            <m:d>
                              <m:dPr>
                                <m:ctrlPr>
                                  <a:rPr kumimoji="1" lang="en-US" altLang="zh-CN" sz="1800" b="0" i="1" smtClean="0">
                                    <a:solidFill>
                                      <a:schemeClr val="tx1"/>
                                    </a:solidFill>
                                    <a:latin typeface="Cambria Math" panose="02040503050406030204" pitchFamily="18" charset="0"/>
                                  </a:rPr>
                                </m:ctrlPr>
                              </m:dPr>
                              <m:e>
                                <m:acc>
                                  <m:accPr>
                                    <m:chr m:val="̅"/>
                                    <m:ctrlPr>
                                      <a:rPr kumimoji="1" lang="en-US" altLang="zh-CN" sz="1800" b="0" i="1" smtClean="0">
                                        <a:solidFill>
                                          <a:schemeClr val="tx1"/>
                                        </a:solidFill>
                                        <a:latin typeface="Cambria Math" panose="02040503050406030204" pitchFamily="18" charset="0"/>
                                      </a:rPr>
                                    </m:ctrlPr>
                                  </m:accPr>
                                  <m:e>
                                    <m:r>
                                      <a:rPr kumimoji="1" lang="en-US" altLang="zh-CN" sz="1800" b="0" i="1" smtClean="0">
                                        <a:solidFill>
                                          <a:schemeClr val="tx1"/>
                                        </a:solidFill>
                                        <a:latin typeface="Cambria Math" panose="02040503050406030204" pitchFamily="18" charset="0"/>
                                      </a:rPr>
                                      <m:t>𝑦</m:t>
                                    </m:r>
                                  </m:e>
                                </m:acc>
                                <m:r>
                                  <a:rPr kumimoji="1" lang="en-US" altLang="zh-CN" sz="1800" b="0" i="1" smtClean="0">
                                    <a:solidFill>
                                      <a:schemeClr val="tx1"/>
                                    </a:solidFill>
                                    <a:latin typeface="Cambria Math" panose="02040503050406030204" pitchFamily="18" charset="0"/>
                                  </a:rPr>
                                  <m:t>−</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d>
                          </m:e>
                          <m:sup>
                            <m:r>
                              <a:rPr kumimoji="1" lang="en-US" altLang="zh-CN" sz="1800" b="0" i="1" smtClean="0">
                                <a:solidFill>
                                  <a:schemeClr val="tx1"/>
                                </a:solidFill>
                                <a:latin typeface="Cambria Math" panose="02040503050406030204" pitchFamily="18" charset="0"/>
                              </a:rPr>
                              <m:t>2</m:t>
                            </m:r>
                          </m:sup>
                        </m:sSup>
                      </m:den>
                    </m:f>
                    <m:r>
                      <a:rPr kumimoji="1" lang="en-US" altLang="zh-CN" sz="1800" i="1">
                        <a:solidFill>
                          <a:schemeClr val="tx1"/>
                        </a:solidFill>
                        <a:latin typeface="Cambria Math" panose="02040503050406030204" pitchFamily="18" charset="0"/>
                      </a:rPr>
                      <m:t>=1−</m:t>
                    </m:r>
                    <m:f>
                      <m:fPr>
                        <m:ctrlPr>
                          <a:rPr kumimoji="1" lang="en-US" altLang="zh-CN" sz="1800" i="1">
                            <a:solidFill>
                              <a:schemeClr val="tx1"/>
                            </a:solidFill>
                            <a:latin typeface="Cambria Math" panose="02040503050406030204" pitchFamily="18" charset="0"/>
                          </a:rPr>
                        </m:ctrlPr>
                      </m:fPr>
                      <m:num>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1</m:t>
                            </m:r>
                          </m:num>
                          <m:den>
                            <m:r>
                              <a:rPr kumimoji="1" lang="en-US" altLang="zh-CN" sz="1800" b="0" i="1" smtClean="0">
                                <a:solidFill>
                                  <a:schemeClr val="tx1"/>
                                </a:solidFill>
                                <a:latin typeface="Cambria Math" panose="02040503050406030204" pitchFamily="18" charset="0"/>
                              </a:rPr>
                              <m:t>𝑁</m:t>
                            </m:r>
                          </m:den>
                        </m:f>
                        <m:nary>
                          <m:naryPr>
                            <m:chr m:val="∑"/>
                            <m:subHide m:val="on"/>
                            <m:supHide m:val="on"/>
                            <m:ctrlPr>
                              <a:rPr kumimoji="1" lang="en-US" altLang="zh-CN" sz="1800" i="1">
                                <a:solidFill>
                                  <a:schemeClr val="tx1"/>
                                </a:solidFill>
                                <a:latin typeface="Cambria Math" panose="02040503050406030204" pitchFamily="18" charset="0"/>
                              </a:rPr>
                            </m:ctrlPr>
                          </m:naryPr>
                          <m:sub/>
                          <m:sup/>
                          <m:e>
                            <m:sSup>
                              <m:sSupPr>
                                <m:ctrlPr>
                                  <a:rPr kumimoji="1" lang="en-US" altLang="zh-CN" sz="1800" i="1">
                                    <a:solidFill>
                                      <a:schemeClr val="tx1"/>
                                    </a:solidFill>
                                    <a:latin typeface="Cambria Math" panose="02040503050406030204" pitchFamily="18" charset="0"/>
                                  </a:rPr>
                                </m:ctrlPr>
                              </m:sSupPr>
                              <m:e>
                                <m:d>
                                  <m:dPr>
                                    <m:ctrlPr>
                                      <a:rPr kumimoji="1" lang="en-US" altLang="zh-CN" sz="1800" i="1">
                                        <a:solidFill>
                                          <a:schemeClr val="tx1"/>
                                        </a:solidFill>
                                        <a:latin typeface="Cambria Math" panose="02040503050406030204" pitchFamily="18" charset="0"/>
                                      </a:rPr>
                                    </m:ctrlPr>
                                  </m:dPr>
                                  <m:e>
                                    <m:r>
                                      <a:rPr kumimoji="1" lang="en-US" altLang="zh-CN" sz="1800" b="0" i="1" smtClean="0">
                                        <a:solidFill>
                                          <a:schemeClr val="tx1"/>
                                        </a:solidFill>
                                        <a:latin typeface="Cambria Math" panose="02040503050406030204" pitchFamily="18" charset="0"/>
                                      </a:rPr>
                                      <m:t>h</m:t>
                                    </m:r>
                                    <m:d>
                                      <m:dPr>
                                        <m:ctrlPr>
                                          <a:rPr kumimoji="1" lang="en-US" altLang="zh-CN" sz="1800" b="0" i="1" smtClean="0">
                                            <a:solidFill>
                                              <a:schemeClr val="tx1"/>
                                            </a:solidFill>
                                            <a:latin typeface="Cambria Math" panose="02040503050406030204" pitchFamily="18" charset="0"/>
                                          </a:rPr>
                                        </m:ctrlPr>
                                      </m:d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𝑥</m:t>
                                            </m:r>
                                          </m:e>
                                          <m:sub>
                                            <m:r>
                                              <a:rPr kumimoji="1" lang="en-US" altLang="zh-CN" sz="1800" b="0" i="1" smtClean="0">
                                                <a:solidFill>
                                                  <a:schemeClr val="tx1"/>
                                                </a:solidFill>
                                                <a:latin typeface="Cambria Math" panose="02040503050406030204" pitchFamily="18" charset="0"/>
                                              </a:rPr>
                                              <m:t>𝑖</m:t>
                                            </m:r>
                                          </m:sub>
                                        </m:sSub>
                                      </m:e>
                                    </m:d>
                                    <m:r>
                                      <a:rPr kumimoji="1" lang="en-US" altLang="zh-CN" sz="1800" i="1">
                                        <a:solidFill>
                                          <a:schemeClr val="tx1"/>
                                        </a:solidFill>
                                        <a:latin typeface="Cambria Math" panose="02040503050406030204" pitchFamily="18" charset="0"/>
                                      </a:rPr>
                                      <m:t>−</m:t>
                                    </m:r>
                                    <m:sSub>
                                      <m:sSubPr>
                                        <m:ctrlPr>
                                          <a:rPr kumimoji="1" lang="en-US" altLang="zh-CN" sz="1800" i="1">
                                            <a:solidFill>
                                              <a:schemeClr val="tx1"/>
                                            </a:solidFill>
                                            <a:latin typeface="Cambria Math" panose="02040503050406030204" pitchFamily="18" charset="0"/>
                                          </a:rPr>
                                        </m:ctrlPr>
                                      </m:sSubPr>
                                      <m:e>
                                        <m:r>
                                          <a:rPr kumimoji="1" lang="en-US" altLang="zh-CN" sz="1800" i="1">
                                            <a:solidFill>
                                              <a:schemeClr val="tx1"/>
                                            </a:solidFill>
                                            <a:latin typeface="Cambria Math" panose="02040503050406030204" pitchFamily="18" charset="0"/>
                                          </a:rPr>
                                          <m:t>𝑦</m:t>
                                        </m:r>
                                      </m:e>
                                      <m:sub>
                                        <m:r>
                                          <a:rPr kumimoji="1" lang="en-US" altLang="zh-CN" sz="1800" i="1">
                                            <a:solidFill>
                                              <a:schemeClr val="tx1"/>
                                            </a:solidFill>
                                            <a:latin typeface="Cambria Math" panose="02040503050406030204" pitchFamily="18" charset="0"/>
                                          </a:rPr>
                                          <m:t>𝑖</m:t>
                                        </m:r>
                                      </m:sub>
                                    </m:sSub>
                                  </m:e>
                                </m:d>
                              </m:e>
                              <m:sup>
                                <m:r>
                                  <a:rPr kumimoji="1" lang="en-US" altLang="zh-CN" sz="1800" i="1">
                                    <a:solidFill>
                                      <a:schemeClr val="tx1"/>
                                    </a:solidFill>
                                    <a:latin typeface="Cambria Math" panose="02040503050406030204" pitchFamily="18" charset="0"/>
                                  </a:rPr>
                                  <m:t>2</m:t>
                                </m:r>
                              </m:sup>
                            </m:sSup>
                          </m:e>
                        </m:nary>
                      </m:num>
                      <m:den>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1</m:t>
                            </m:r>
                          </m:num>
                          <m:den>
                            <m:r>
                              <a:rPr kumimoji="1" lang="en-US" altLang="zh-CN" sz="1800" b="0" i="1" smtClean="0">
                                <a:solidFill>
                                  <a:schemeClr val="tx1"/>
                                </a:solidFill>
                                <a:latin typeface="Cambria Math" panose="02040503050406030204" pitchFamily="18" charset="0"/>
                              </a:rPr>
                              <m:t>𝑁</m:t>
                            </m:r>
                          </m:den>
                        </m:f>
                        <m:r>
                          <a:rPr kumimoji="1" lang="en-US" altLang="zh-CN" sz="1800" i="1">
                            <a:solidFill>
                              <a:schemeClr val="tx1"/>
                            </a:solidFill>
                            <a:latin typeface="Cambria Math" panose="02040503050406030204" pitchFamily="18" charset="0"/>
                          </a:rPr>
                          <m:t>∑</m:t>
                        </m:r>
                        <m:sSup>
                          <m:sSupPr>
                            <m:ctrlPr>
                              <a:rPr kumimoji="1" lang="en-US" altLang="zh-CN" sz="1800" i="1">
                                <a:solidFill>
                                  <a:schemeClr val="tx1"/>
                                </a:solidFill>
                                <a:latin typeface="Cambria Math" panose="02040503050406030204" pitchFamily="18" charset="0"/>
                              </a:rPr>
                            </m:ctrlPr>
                          </m:sSupPr>
                          <m:e>
                            <m:d>
                              <m:dPr>
                                <m:ctrlPr>
                                  <a:rPr kumimoji="1" lang="en-US" altLang="zh-CN" sz="1800" i="1">
                                    <a:solidFill>
                                      <a:schemeClr val="tx1"/>
                                    </a:solidFill>
                                    <a:latin typeface="Cambria Math" panose="02040503050406030204" pitchFamily="18" charset="0"/>
                                  </a:rPr>
                                </m:ctrlPr>
                              </m:dPr>
                              <m:e>
                                <m:r>
                                  <a:rPr kumimoji="1" lang="en-US" altLang="zh-CN" sz="1800" b="0" i="1" smtClean="0">
                                    <a:solidFill>
                                      <a:schemeClr val="tx1"/>
                                    </a:solidFill>
                                    <a:latin typeface="Cambria Math" panose="02040503050406030204" pitchFamily="18" charset="0"/>
                                  </a:rPr>
                                  <m:t>𝑏</m:t>
                                </m:r>
                                <m:d>
                                  <m:dPr>
                                    <m:ctrlPr>
                                      <a:rPr kumimoji="1" lang="en-US" altLang="zh-CN" sz="1800" b="0" i="1" smtClean="0">
                                        <a:solidFill>
                                          <a:schemeClr val="tx1"/>
                                        </a:solidFill>
                                        <a:latin typeface="Cambria Math" panose="02040503050406030204" pitchFamily="18" charset="0"/>
                                      </a:rPr>
                                    </m:ctrlPr>
                                  </m:d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𝑥</m:t>
                                        </m:r>
                                      </m:e>
                                      <m:sub>
                                        <m:r>
                                          <a:rPr kumimoji="1" lang="en-US" altLang="zh-CN" sz="1800" b="0" i="1" smtClean="0">
                                            <a:solidFill>
                                              <a:schemeClr val="tx1"/>
                                            </a:solidFill>
                                            <a:latin typeface="Cambria Math" panose="02040503050406030204" pitchFamily="18" charset="0"/>
                                          </a:rPr>
                                          <m:t>𝑖</m:t>
                                        </m:r>
                                      </m:sub>
                                    </m:sSub>
                                  </m:e>
                                </m:d>
                                <m:r>
                                  <a:rPr kumimoji="1" lang="en-US" altLang="zh-CN" sz="1800" i="1">
                                    <a:solidFill>
                                      <a:schemeClr val="tx1"/>
                                    </a:solidFill>
                                    <a:latin typeface="Cambria Math" panose="02040503050406030204" pitchFamily="18" charset="0"/>
                                  </a:rPr>
                                  <m:t>−</m:t>
                                </m:r>
                                <m:sSub>
                                  <m:sSubPr>
                                    <m:ctrlPr>
                                      <a:rPr kumimoji="1" lang="en-US" altLang="zh-CN" sz="1800" i="1">
                                        <a:solidFill>
                                          <a:schemeClr val="tx1"/>
                                        </a:solidFill>
                                        <a:latin typeface="Cambria Math" panose="02040503050406030204" pitchFamily="18" charset="0"/>
                                      </a:rPr>
                                    </m:ctrlPr>
                                  </m:sSubPr>
                                  <m:e>
                                    <m:r>
                                      <m:rPr>
                                        <m:sty m:val="p"/>
                                      </m:rPr>
                                      <a:rPr kumimoji="1" lang="en-US" altLang="zh-CN" sz="1800" i="1">
                                        <a:solidFill>
                                          <a:schemeClr val="tx1"/>
                                        </a:solidFill>
                                        <a:latin typeface="Cambria Math" panose="02040503050406030204" pitchFamily="18" charset="0"/>
                                      </a:rPr>
                                      <m:t>y</m:t>
                                    </m:r>
                                  </m:e>
                                  <m:sub>
                                    <m:r>
                                      <a:rPr kumimoji="1" lang="en-US" altLang="zh-CN" sz="1800" i="1">
                                        <a:solidFill>
                                          <a:schemeClr val="tx1"/>
                                        </a:solidFill>
                                        <a:latin typeface="Cambria Math" panose="02040503050406030204" pitchFamily="18" charset="0"/>
                                      </a:rPr>
                                      <m:t>𝑖</m:t>
                                    </m:r>
                                  </m:sub>
                                </m:sSub>
                              </m:e>
                            </m:d>
                          </m:e>
                          <m:sup>
                            <m:r>
                              <a:rPr kumimoji="1" lang="en-US" altLang="zh-CN" sz="1800" i="1">
                                <a:solidFill>
                                  <a:schemeClr val="tx1"/>
                                </a:solidFill>
                                <a:latin typeface="Cambria Math" panose="02040503050406030204" pitchFamily="18" charset="0"/>
                              </a:rPr>
                              <m:t>2</m:t>
                            </m:r>
                          </m:sup>
                        </m:sSup>
                      </m:den>
                    </m:f>
                    <m:r>
                      <a:rPr kumimoji="1" lang="en-US" altLang="zh-CN" sz="1800" b="0" i="1" smtClean="0">
                        <a:solidFill>
                          <a:schemeClr val="tx1"/>
                        </a:solidFill>
                        <a:latin typeface="Cambria Math" panose="02040503050406030204" pitchFamily="18" charset="0"/>
                      </a:rPr>
                      <m:t>=1−</m:t>
                    </m:r>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𝑀</m:t>
                        </m:r>
                        <m:r>
                          <m:rPr>
                            <m:sty m:val="p"/>
                          </m:rPr>
                          <a:rPr kumimoji="1" lang="en-US" altLang="zh-CN" sz="1800" i="1">
                            <a:solidFill>
                              <a:schemeClr val="tx1"/>
                            </a:solidFill>
                            <a:latin typeface="Cambria Math" panose="02040503050406030204" pitchFamily="18" charset="0"/>
                          </a:rPr>
                          <m:t>S</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𝐸</m:t>
                            </m:r>
                          </m:e>
                          <m:sub>
                            <m:r>
                              <a:rPr kumimoji="1" lang="en-US" altLang="zh-CN" sz="1800" b="0" i="1" smtClean="0">
                                <a:solidFill>
                                  <a:schemeClr val="tx1"/>
                                </a:solidFill>
                                <a:latin typeface="Cambria Math" panose="02040503050406030204" pitchFamily="18" charset="0"/>
                              </a:rPr>
                              <m:t>h</m:t>
                            </m:r>
                          </m:sub>
                        </m:sSub>
                      </m:num>
                      <m:den>
                        <m:r>
                          <a:rPr kumimoji="1" lang="en-US" altLang="zh-CN" sz="1800" b="0" i="1" smtClean="0">
                            <a:solidFill>
                              <a:schemeClr val="tx1"/>
                            </a:solidFill>
                            <a:latin typeface="Cambria Math" panose="02040503050406030204" pitchFamily="18" charset="0"/>
                          </a:rPr>
                          <m:t>𝑀</m:t>
                        </m:r>
                        <m:r>
                          <m:rPr>
                            <m:sty m:val="p"/>
                          </m:rPr>
                          <a:rPr kumimoji="1" lang="en-US" altLang="zh-CN" sz="1800" i="1">
                            <a:solidFill>
                              <a:schemeClr val="tx1"/>
                            </a:solidFill>
                            <a:latin typeface="Cambria Math" panose="02040503050406030204" pitchFamily="18" charset="0"/>
                          </a:rPr>
                          <m:t>S</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𝐸</m:t>
                            </m:r>
                          </m:e>
                          <m:sub>
                            <m:r>
                              <a:rPr kumimoji="1" lang="en-US" altLang="zh-CN" sz="1800" b="0" i="1" smtClean="0">
                                <a:solidFill>
                                  <a:schemeClr val="tx1"/>
                                </a:solidFill>
                                <a:latin typeface="Cambria Math" panose="02040503050406030204" pitchFamily="18" charset="0"/>
                              </a:rPr>
                              <m:t>𝑏</m:t>
                            </m:r>
                          </m:sub>
                        </m:sSub>
                      </m:den>
                    </m:f>
                    <m:r>
                      <a:rPr kumimoji="1" lang="en-US" altLang="zh-CN" sz="1800" b="0" i="1" smtClean="0">
                        <a:solidFill>
                          <a:schemeClr val="tx1"/>
                        </a:solidFill>
                        <a:latin typeface="Cambria Math" panose="02040503050406030204" pitchFamily="18" charset="0"/>
                      </a:rPr>
                      <m:t>,</m:t>
                    </m:r>
                    <m:r>
                      <a:rPr kumimoji="1" lang="zh-CN" altLang="en-US" sz="1800" b="0" i="1" smtClean="0">
                        <a:solidFill>
                          <a:schemeClr val="tx1"/>
                        </a:solidFill>
                        <a:latin typeface="Cambria Math" panose="02040503050406030204" pitchFamily="18" charset="0"/>
                      </a:rPr>
                      <m:t>  </m:t>
                    </m:r>
                    <m:r>
                      <a:rPr kumimoji="1" lang="zh-CN" altLang="en-US" sz="1800" i="1">
                        <a:solidFill>
                          <a:schemeClr val="tx1"/>
                        </a:solidFill>
                        <a:latin typeface="Cambria Math" panose="02040503050406030204" pitchFamily="18" charset="0"/>
                      </a:rPr>
                      <m:t>基准模型</m:t>
                    </m:r>
                    <m:r>
                      <a:rPr kumimoji="1" lang="en-US" altLang="zh-CN" sz="1800" b="0" i="1" smtClean="0">
                        <a:solidFill>
                          <a:schemeClr val="tx1"/>
                        </a:solidFill>
                        <a:latin typeface="Cambria Math" panose="02040503050406030204" pitchFamily="18" charset="0"/>
                      </a:rPr>
                      <m:t>𝑏</m:t>
                    </m:r>
                    <m:d>
                      <m:dPr>
                        <m:ctrlPr>
                          <a:rPr kumimoji="1" lang="en-US" altLang="zh-CN" sz="1800" b="0" i="1" smtClean="0">
                            <a:solidFill>
                              <a:schemeClr val="tx1"/>
                            </a:solidFill>
                            <a:latin typeface="Cambria Math" panose="02040503050406030204" pitchFamily="18" charset="0"/>
                          </a:rPr>
                        </m:ctrlPr>
                      </m:d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𝑥</m:t>
                            </m:r>
                          </m:e>
                          <m:sub>
                            <m:r>
                              <a:rPr kumimoji="1" lang="en-US" altLang="zh-CN" sz="1800" b="0" i="1" smtClean="0">
                                <a:solidFill>
                                  <a:schemeClr val="tx1"/>
                                </a:solidFill>
                                <a:latin typeface="Cambria Math" panose="02040503050406030204" pitchFamily="18" charset="0"/>
                              </a:rPr>
                              <m:t>𝑖</m:t>
                            </m:r>
                          </m:sub>
                        </m:sSub>
                      </m:e>
                    </m:d>
                    <m:r>
                      <a:rPr kumimoji="1" lang="en-US" altLang="zh-CN" sz="1800" b="0" i="1" smtClean="0">
                        <a:solidFill>
                          <a:schemeClr val="tx1"/>
                        </a:solidFill>
                        <a:latin typeface="Cambria Math" panose="02040503050406030204" pitchFamily="18" charset="0"/>
                      </a:rPr>
                      <m:t>=</m:t>
                    </m:r>
                    <m:acc>
                      <m:accPr>
                        <m:chr m:val="̅"/>
                        <m:ctrlPr>
                          <a:rPr kumimoji="1" lang="en-US" altLang="zh-CN" sz="1800" b="0" i="1" smtClean="0">
                            <a:solidFill>
                              <a:schemeClr val="tx1"/>
                            </a:solidFill>
                            <a:latin typeface="Cambria Math" panose="02040503050406030204" pitchFamily="18" charset="0"/>
                          </a:rPr>
                        </m:ctrlPr>
                      </m:accPr>
                      <m:e>
                        <m:r>
                          <a:rPr kumimoji="1" lang="en-US" altLang="zh-CN" sz="1800" b="0" i="1" smtClean="0">
                            <a:solidFill>
                              <a:schemeClr val="tx1"/>
                            </a:solidFill>
                            <a:latin typeface="Cambria Math" panose="02040503050406030204" pitchFamily="18" charset="0"/>
                          </a:rPr>
                          <m:t>𝑦</m:t>
                        </m:r>
                      </m:e>
                    </m:acc>
                    <m:r>
                      <a:rPr kumimoji="1" lang="en-US" altLang="zh-CN" sz="1800" b="0" i="1" smtClean="0">
                        <a:solidFill>
                          <a:schemeClr val="tx1"/>
                        </a:solidFill>
                        <a:latin typeface="Cambria Math" panose="02040503050406030204" pitchFamily="18" charset="0"/>
                      </a:rPr>
                      <m:t>=</m:t>
                    </m:r>
                    <m:f>
                      <m:fPr>
                        <m:ctrlPr>
                          <a:rPr kumimoji="1" lang="en-US" altLang="zh-CN" sz="1800" b="0" i="1" smtClean="0">
                            <a:solidFill>
                              <a:schemeClr val="tx1"/>
                            </a:solidFill>
                            <a:latin typeface="Cambria Math" panose="02040503050406030204" pitchFamily="18" charset="0"/>
                          </a:rPr>
                        </m:ctrlPr>
                      </m:fPr>
                      <m:num>
                        <m:r>
                          <a:rPr kumimoji="1" lang="en-US" altLang="zh-CN" sz="1800" b="0" i="1" smtClean="0">
                            <a:solidFill>
                              <a:schemeClr val="tx1"/>
                            </a:solidFill>
                            <a:latin typeface="Cambria Math" panose="02040503050406030204" pitchFamily="18" charset="0"/>
                          </a:rPr>
                          <m:t>1</m:t>
                        </m:r>
                      </m:num>
                      <m:den>
                        <m:r>
                          <a:rPr kumimoji="1" lang="en-US" altLang="zh-CN" sz="1800" b="0" i="1" smtClean="0">
                            <a:solidFill>
                              <a:schemeClr val="tx1"/>
                            </a:solidFill>
                            <a:latin typeface="Cambria Math" panose="02040503050406030204" pitchFamily="18" charset="0"/>
                          </a:rPr>
                          <m:t>𝑁</m:t>
                        </m:r>
                      </m:den>
                    </m:f>
                    <m:nary>
                      <m:naryPr>
                        <m:chr m:val="∑"/>
                        <m:ctrlPr>
                          <a:rPr kumimoji="1" lang="en-US" altLang="zh-CN" sz="1800" b="0" i="1" smtClean="0">
                            <a:solidFill>
                              <a:schemeClr val="tx1"/>
                            </a:solidFill>
                            <a:latin typeface="Cambria Math" panose="02040503050406030204" pitchFamily="18" charset="0"/>
                          </a:rPr>
                        </m:ctrlPr>
                      </m:naryPr>
                      <m:sub>
                        <m:r>
                          <m:rPr>
                            <m:brk m:alnAt="23"/>
                          </m:rPr>
                          <a:rPr kumimoji="1" lang="en-US" altLang="zh-CN" sz="1800" b="0" i="1" smtClean="0">
                            <a:solidFill>
                              <a:schemeClr val="tx1"/>
                            </a:solidFill>
                            <a:latin typeface="Cambria Math" panose="02040503050406030204" pitchFamily="18" charset="0"/>
                          </a:rPr>
                          <m:t>𝑖</m:t>
                        </m:r>
                        <m:r>
                          <a:rPr kumimoji="1" lang="en-US" altLang="zh-CN" sz="1800" b="0" i="1" smtClean="0">
                            <a:solidFill>
                              <a:schemeClr val="tx1"/>
                            </a:solidFill>
                            <a:latin typeface="Cambria Math" panose="02040503050406030204" pitchFamily="18" charset="0"/>
                          </a:rPr>
                          <m:t>=1</m:t>
                        </m:r>
                      </m:sub>
                      <m:sup>
                        <m:r>
                          <a:rPr kumimoji="1" lang="en-US" altLang="zh-CN" sz="1800" b="0" i="1" smtClean="0">
                            <a:solidFill>
                              <a:schemeClr val="tx1"/>
                            </a:solidFill>
                            <a:latin typeface="Cambria Math" panose="02040503050406030204" pitchFamily="18" charset="0"/>
                          </a:rPr>
                          <m:t>𝑁</m:t>
                        </m:r>
                      </m:sup>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𝑦</m:t>
                            </m:r>
                          </m:e>
                          <m:sub>
                            <m:r>
                              <a:rPr kumimoji="1" lang="en-US" altLang="zh-CN" sz="1800" b="0" i="1" smtClean="0">
                                <a:solidFill>
                                  <a:schemeClr val="tx1"/>
                                </a:solidFill>
                                <a:latin typeface="Cambria Math" panose="02040503050406030204" pitchFamily="18" charset="0"/>
                              </a:rPr>
                              <m:t>𝑖</m:t>
                            </m:r>
                          </m:sub>
                        </m:sSub>
                      </m:e>
                    </m:nary>
                  </m:oMath>
                </a14:m>
                <a:endParaRPr kumimoji="1" lang="en-US" altLang="zh-CN" sz="1800" dirty="0">
                  <a:solidFill>
                    <a:schemeClr val="tx1"/>
                  </a:solidFill>
                </a:endParaRPr>
              </a:p>
              <a:p>
                <a:pPr lvl="1"/>
                <a:r>
                  <a:rPr kumimoji="1" lang="zh-CN" altLang="en-US" sz="1800" dirty="0">
                    <a:solidFill>
                      <a:schemeClr val="tx1"/>
                    </a:solidFill>
                  </a:rPr>
                  <a:t>决定系数</a:t>
                </a:r>
                <a:r>
                  <a:rPr kumimoji="1" lang="en-US" altLang="zh-CN" sz="1800" dirty="0">
                    <a:solidFill>
                      <a:schemeClr val="tx1"/>
                    </a:solidFill>
                  </a:rPr>
                  <a:t>R2</a:t>
                </a:r>
                <a:r>
                  <a:rPr kumimoji="1" lang="zh-CN" altLang="en-US" sz="1800" dirty="0">
                    <a:solidFill>
                      <a:schemeClr val="tx1"/>
                    </a:solidFill>
                  </a:rPr>
                  <a:t>反映当前模型相对于基准模型（真实值的均值作为预测值</a:t>
                </a:r>
                <a14:m>
                  <m:oMath xmlns:m="http://schemas.openxmlformats.org/officeDocument/2006/math">
                    <m:r>
                      <a:rPr kumimoji="1" lang="en-US" altLang="zh-CN" sz="1800" b="0" i="1" smtClean="0">
                        <a:solidFill>
                          <a:schemeClr val="tx1"/>
                        </a:solidFill>
                        <a:latin typeface="Cambria Math" panose="02040503050406030204" pitchFamily="18" charset="0"/>
                      </a:rPr>
                      <m:t>𝑏</m:t>
                    </m:r>
                    <m:d>
                      <m:dPr>
                        <m:ctrlPr>
                          <a:rPr kumimoji="1" lang="en-US" altLang="zh-CN" sz="1800" b="0" i="1" smtClean="0">
                            <a:solidFill>
                              <a:schemeClr val="tx1"/>
                            </a:solidFill>
                            <a:latin typeface="Cambria Math" panose="02040503050406030204" pitchFamily="18" charset="0"/>
                          </a:rPr>
                        </m:ctrlPr>
                      </m:d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𝑥</m:t>
                            </m:r>
                          </m:e>
                          <m:sub>
                            <m:r>
                              <a:rPr kumimoji="1" lang="en-US" altLang="zh-CN" sz="1800" b="0" i="1" smtClean="0">
                                <a:solidFill>
                                  <a:schemeClr val="tx1"/>
                                </a:solidFill>
                                <a:latin typeface="Cambria Math" panose="02040503050406030204" pitchFamily="18" charset="0"/>
                              </a:rPr>
                              <m:t>𝑖</m:t>
                            </m:r>
                          </m:sub>
                        </m:sSub>
                      </m:e>
                    </m:d>
                    <m:r>
                      <a:rPr kumimoji="1" lang="en-US" altLang="zh-CN" sz="1800" b="0" i="1" smtClean="0">
                        <a:solidFill>
                          <a:schemeClr val="tx1"/>
                        </a:solidFill>
                        <a:latin typeface="Cambria Math" panose="02040503050406030204" pitchFamily="18" charset="0"/>
                      </a:rPr>
                      <m:t>=</m:t>
                    </m:r>
                    <m:acc>
                      <m:accPr>
                        <m:chr m:val="̅"/>
                        <m:ctrlPr>
                          <a:rPr kumimoji="1" lang="en-US" altLang="zh-CN" sz="1800" b="0" i="1" smtClean="0">
                            <a:solidFill>
                              <a:schemeClr val="tx1"/>
                            </a:solidFill>
                            <a:latin typeface="Cambria Math" panose="02040503050406030204" pitchFamily="18" charset="0"/>
                          </a:rPr>
                        </m:ctrlPr>
                      </m:accPr>
                      <m:e>
                        <m:r>
                          <a:rPr kumimoji="1" lang="en-US" altLang="zh-CN" sz="1800" b="0" i="1" smtClean="0">
                            <a:solidFill>
                              <a:schemeClr val="tx1"/>
                            </a:solidFill>
                            <a:latin typeface="Cambria Math" panose="02040503050406030204" pitchFamily="18" charset="0"/>
                          </a:rPr>
                          <m:t>𝑦</m:t>
                        </m:r>
                      </m:e>
                    </m:acc>
                  </m:oMath>
                </a14:m>
                <a:r>
                  <a:rPr kumimoji="1" lang="zh-CN" altLang="en-US" sz="1800" dirty="0">
                    <a:solidFill>
                      <a:schemeClr val="tx1"/>
                    </a:solidFill>
                  </a:rPr>
                  <a:t>）的好坏程度</a:t>
                </a:r>
                <a:r>
                  <a:rPr kumimoji="1" lang="en-US" altLang="zh-CN" sz="1800" dirty="0">
                    <a:solidFill>
                      <a:schemeClr val="tx1"/>
                    </a:solidFill>
                  </a:rPr>
                  <a:t>——</a:t>
                </a:r>
                <a:r>
                  <a:rPr kumimoji="1" lang="zh-CN" altLang="en-US" sz="1800" dirty="0">
                    <a:solidFill>
                      <a:schemeClr val="tx1"/>
                    </a:solidFill>
                  </a:rPr>
                  <a:t>越接近</a:t>
                </a:r>
                <a:r>
                  <a:rPr kumimoji="1" lang="en-US" altLang="zh-CN" sz="1800" dirty="0">
                    <a:solidFill>
                      <a:schemeClr val="tx1"/>
                    </a:solidFill>
                  </a:rPr>
                  <a:t>1</a:t>
                </a:r>
                <a:r>
                  <a:rPr kumimoji="1" lang="zh-CN" altLang="en-US" sz="1800" dirty="0">
                    <a:solidFill>
                      <a:schemeClr val="tx1"/>
                    </a:solidFill>
                  </a:rPr>
                  <a:t>表示模型预测越准确</a:t>
                </a:r>
                <a:r>
                  <a:rPr kumimoji="1" lang="en-US" altLang="zh-CN" sz="1800" dirty="0">
                    <a:solidFill>
                      <a:schemeClr val="tx1"/>
                    </a:solidFill>
                  </a:rPr>
                  <a:t>/</a:t>
                </a:r>
                <a:r>
                  <a:rPr kumimoji="1" lang="zh-CN" altLang="en-US" sz="1800" dirty="0">
                    <a:solidFill>
                      <a:schemeClr val="tx1"/>
                    </a:solidFill>
                  </a:rPr>
                  <a:t>确定</a:t>
                </a: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6" y="1435904"/>
                <a:ext cx="10521388" cy="4686290"/>
              </a:xfrm>
              <a:blipFill>
                <a:blip r:embed="rId3"/>
                <a:stretch>
                  <a:fillRect l="-120" t="-162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模型评估</a:t>
            </a:r>
          </a:p>
        </p:txBody>
      </p:sp>
    </p:spTree>
    <p:extLst>
      <p:ext uri="{BB962C8B-B14F-4D97-AF65-F5344CB8AC3E}">
        <p14:creationId xmlns:p14="http://schemas.microsoft.com/office/powerpoint/2010/main" val="1732872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106990-026D-7CBB-A09D-E355E62F851C}"/>
              </a:ext>
            </a:extLst>
          </p:cNvPr>
          <p:cNvSpPr>
            <a:spLocks noGrp="1"/>
          </p:cNvSpPr>
          <p:nvPr>
            <p:ph idx="1"/>
          </p:nvPr>
        </p:nvSpPr>
        <p:spPr/>
        <p:txBody>
          <a:bodyPr>
            <a:normAutofit/>
          </a:bodyPr>
          <a:lstStyle/>
          <a:p>
            <a:r>
              <a:rPr kumimoji="1" lang="en-US" altLang="zh-CN" sz="2800" dirty="0"/>
              <a:t>Kaggle</a:t>
            </a:r>
            <a:r>
              <a:rPr kumimoji="1" lang="zh-CN" altLang="en-US" sz="2800" dirty="0"/>
              <a:t>回归任务经典</a:t>
            </a:r>
            <a:r>
              <a:rPr kumimoji="1" lang="en-US" altLang="zh-CN" sz="2800" dirty="0"/>
              <a:t>demo</a:t>
            </a:r>
            <a:r>
              <a:rPr kumimoji="1" lang="zh-CN" altLang="en-US" sz="2800" dirty="0"/>
              <a:t>：机票价格预测</a:t>
            </a:r>
          </a:p>
        </p:txBody>
      </p:sp>
      <p:sp>
        <p:nvSpPr>
          <p:cNvPr id="3" name="标题 2">
            <a:extLst>
              <a:ext uri="{FF2B5EF4-FFF2-40B4-BE49-F238E27FC236}">
                <a16:creationId xmlns:a16="http://schemas.microsoft.com/office/drawing/2014/main" id="{BA775BD5-B0A1-5E55-7FF7-7CD072CF8424}"/>
              </a:ext>
            </a:extLst>
          </p:cNvPr>
          <p:cNvSpPr>
            <a:spLocks noGrp="1"/>
          </p:cNvSpPr>
          <p:nvPr>
            <p:ph type="title"/>
          </p:nvPr>
        </p:nvSpPr>
        <p:spPr/>
        <p:txBody>
          <a:bodyPr>
            <a:normAutofit/>
          </a:bodyPr>
          <a:lstStyle/>
          <a:p>
            <a:r>
              <a:rPr kumimoji="1" lang="en-US" altLang="zh-CN" sz="4000" dirty="0"/>
              <a:t>Demo</a:t>
            </a:r>
            <a:r>
              <a:rPr kumimoji="1" lang="zh-CN" altLang="en-US" sz="4000" dirty="0"/>
              <a:t> 演示</a:t>
            </a:r>
            <a:r>
              <a:rPr kumimoji="1" lang="en-US" altLang="zh-CN" sz="4000" dirty="0"/>
              <a:t>-</a:t>
            </a:r>
            <a:r>
              <a:rPr kumimoji="1" lang="zh-CN" altLang="en-US" sz="4000" dirty="0"/>
              <a:t>整体流程</a:t>
            </a:r>
          </a:p>
        </p:txBody>
      </p:sp>
    </p:spTree>
    <p:extLst>
      <p:ext uri="{BB962C8B-B14F-4D97-AF65-F5344CB8AC3E}">
        <p14:creationId xmlns:p14="http://schemas.microsoft.com/office/powerpoint/2010/main" val="208980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5" y="1608624"/>
            <a:ext cx="9914211" cy="4655952"/>
          </a:xfrm>
        </p:spPr>
        <p:txBody>
          <a:bodyPr>
            <a:normAutofit lnSpcReduction="10000"/>
          </a:bodyPr>
          <a:lstStyle/>
          <a:p>
            <a:r>
              <a:rPr kumimoji="1" lang="zh-CN" altLang="en-US" sz="2000" dirty="0">
                <a:solidFill>
                  <a:schemeClr val="tx1"/>
                </a:solidFill>
              </a:rPr>
              <a:t>大部分</a:t>
            </a:r>
            <a:r>
              <a:rPr kumimoji="1" lang="en-US" altLang="zh-CN" sz="2000" dirty="0">
                <a:solidFill>
                  <a:schemeClr val="tx1"/>
                </a:solidFill>
              </a:rPr>
              <a:t>ML</a:t>
            </a:r>
            <a:r>
              <a:rPr kumimoji="1" lang="zh-CN" altLang="en-US" sz="2000" dirty="0">
                <a:solidFill>
                  <a:schemeClr val="tx1"/>
                </a:solidFill>
              </a:rPr>
              <a:t>算法都可以同时用于分类和回归，我们主要关注算法的回归形式</a:t>
            </a:r>
            <a:endParaRPr kumimoji="1" lang="en-US" altLang="zh-CN" sz="2000" dirty="0">
              <a:solidFill>
                <a:schemeClr val="tx1"/>
              </a:solidFill>
            </a:endParaRPr>
          </a:p>
          <a:p>
            <a:r>
              <a:rPr kumimoji="1" lang="zh-CN" altLang="en-US" sz="2000" dirty="0">
                <a:solidFill>
                  <a:schemeClr val="tx1"/>
                </a:solidFill>
              </a:rPr>
              <a:t>线性回归（</a:t>
            </a:r>
            <a:r>
              <a:rPr kumimoji="1" lang="en-US" altLang="zh-CN" sz="2000" dirty="0">
                <a:solidFill>
                  <a:schemeClr val="tx1"/>
                </a:solidFill>
              </a:rPr>
              <a:t>Linear</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a:t>
            </a:r>
            <a:endParaRPr kumimoji="1" lang="en-US" altLang="zh-CN" sz="2000" dirty="0">
              <a:solidFill>
                <a:schemeClr val="tx1"/>
              </a:solidFill>
            </a:endParaRPr>
          </a:p>
          <a:p>
            <a:pPr lvl="1"/>
            <a:r>
              <a:rPr kumimoji="1" lang="zh-CN" altLang="en-US" sz="1800" dirty="0">
                <a:solidFill>
                  <a:schemeClr val="tx1"/>
                </a:solidFill>
              </a:rPr>
              <a:t>线性回归 </a:t>
            </a:r>
            <a:endParaRPr kumimoji="1" lang="en-US" altLang="zh-CN" sz="1800" dirty="0">
              <a:solidFill>
                <a:schemeClr val="tx1"/>
              </a:solidFill>
            </a:endParaRPr>
          </a:p>
          <a:p>
            <a:pPr lvl="1"/>
            <a:r>
              <a:rPr kumimoji="1" lang="en-US" altLang="zh-CN" sz="1800" dirty="0">
                <a:solidFill>
                  <a:schemeClr val="tx1"/>
                </a:solidFill>
              </a:rPr>
              <a:t>LASSO</a:t>
            </a:r>
            <a:r>
              <a:rPr kumimoji="1" lang="zh-CN" altLang="en-US" sz="1800" dirty="0">
                <a:solidFill>
                  <a:schemeClr val="tx1"/>
                </a:solidFill>
              </a:rPr>
              <a:t> </a:t>
            </a:r>
            <a:r>
              <a:rPr kumimoji="1" lang="en-US" altLang="zh-CN" sz="1800" dirty="0">
                <a:solidFill>
                  <a:schemeClr val="tx1"/>
                </a:solidFill>
              </a:rPr>
              <a:t>Regression</a:t>
            </a:r>
          </a:p>
          <a:p>
            <a:pPr lvl="1"/>
            <a:r>
              <a:rPr kumimoji="1" lang="en-US" altLang="zh-CN" sz="1800" dirty="0">
                <a:solidFill>
                  <a:schemeClr val="tx1"/>
                </a:solidFill>
              </a:rPr>
              <a:t>Ridge</a:t>
            </a:r>
            <a:r>
              <a:rPr kumimoji="1" lang="zh-CN" altLang="en-US" sz="1800" dirty="0">
                <a:solidFill>
                  <a:schemeClr val="tx1"/>
                </a:solidFill>
              </a:rPr>
              <a:t> </a:t>
            </a:r>
            <a:r>
              <a:rPr kumimoji="1" lang="en-US" altLang="zh-CN" sz="1800" dirty="0">
                <a:solidFill>
                  <a:schemeClr val="tx1"/>
                </a:solidFill>
              </a:rPr>
              <a:t>Regression</a:t>
            </a:r>
          </a:p>
          <a:p>
            <a:r>
              <a:rPr kumimoji="1" lang="zh-CN" altLang="en-US" sz="2000" dirty="0">
                <a:solidFill>
                  <a:schemeClr val="tx1"/>
                </a:solidFill>
              </a:rPr>
              <a:t>支持向量回归（</a:t>
            </a:r>
            <a:r>
              <a:rPr kumimoji="1" lang="en-US" altLang="zh-CN" sz="2000" dirty="0">
                <a:solidFill>
                  <a:schemeClr val="tx1"/>
                </a:solidFill>
              </a:rPr>
              <a:t>Support</a:t>
            </a:r>
            <a:r>
              <a:rPr kumimoji="1" lang="zh-CN" altLang="en-US" sz="2000" dirty="0">
                <a:solidFill>
                  <a:schemeClr val="tx1"/>
                </a:solidFill>
              </a:rPr>
              <a:t> </a:t>
            </a:r>
            <a:r>
              <a:rPr kumimoji="1" lang="en-US" altLang="zh-CN" sz="2000" dirty="0">
                <a:solidFill>
                  <a:schemeClr val="tx1"/>
                </a:solidFill>
              </a:rPr>
              <a:t>Vector</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a:t>
            </a:r>
            <a:endParaRPr kumimoji="1" lang="en-US" altLang="zh-CN" sz="2000" dirty="0">
              <a:solidFill>
                <a:schemeClr val="tx1"/>
              </a:solidFill>
            </a:endParaRPr>
          </a:p>
          <a:p>
            <a:r>
              <a:rPr kumimoji="1" lang="zh-CN" altLang="en-US" sz="2000" dirty="0">
                <a:solidFill>
                  <a:schemeClr val="tx1"/>
                </a:solidFill>
              </a:rPr>
              <a:t>决策树回归（</a:t>
            </a:r>
            <a:r>
              <a:rPr kumimoji="1" lang="en-US" altLang="zh-CN" sz="2000" dirty="0">
                <a:solidFill>
                  <a:schemeClr val="tx1"/>
                </a:solidFill>
              </a:rPr>
              <a:t>Decision</a:t>
            </a:r>
            <a:r>
              <a:rPr kumimoji="1" lang="zh-CN" altLang="en-US" sz="2000" dirty="0">
                <a:solidFill>
                  <a:schemeClr val="tx1"/>
                </a:solidFill>
              </a:rPr>
              <a:t> </a:t>
            </a:r>
            <a:r>
              <a:rPr kumimoji="1" lang="en-US" altLang="zh-CN" sz="2000" dirty="0">
                <a:solidFill>
                  <a:schemeClr val="tx1"/>
                </a:solidFill>
              </a:rPr>
              <a:t>Tree</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a:t>
            </a:r>
            <a:endParaRPr kumimoji="1" lang="en-US" altLang="zh-CN" sz="2000" dirty="0">
              <a:solidFill>
                <a:schemeClr val="tx1"/>
              </a:solidFill>
            </a:endParaRPr>
          </a:p>
          <a:p>
            <a:r>
              <a:rPr kumimoji="1" lang="zh-CN" altLang="en-US" sz="2000" dirty="0">
                <a:solidFill>
                  <a:schemeClr val="tx1"/>
                </a:solidFill>
              </a:rPr>
              <a:t>集成学习方法（</a:t>
            </a:r>
            <a:r>
              <a:rPr kumimoji="1" lang="en-US" altLang="zh-CN" sz="2000" dirty="0">
                <a:solidFill>
                  <a:schemeClr val="tx1"/>
                </a:solidFill>
              </a:rPr>
              <a:t>Ensemble</a:t>
            </a:r>
            <a:r>
              <a:rPr kumimoji="1" lang="zh-CN" altLang="en-US" sz="2000" dirty="0">
                <a:solidFill>
                  <a:schemeClr val="tx1"/>
                </a:solidFill>
              </a:rPr>
              <a:t> </a:t>
            </a:r>
            <a:r>
              <a:rPr kumimoji="1" lang="en-US" altLang="zh-CN" sz="2000" dirty="0">
                <a:solidFill>
                  <a:schemeClr val="tx1"/>
                </a:solidFill>
              </a:rPr>
              <a:t>Methods)</a:t>
            </a:r>
          </a:p>
          <a:p>
            <a:pPr lvl="1"/>
            <a:r>
              <a:rPr kumimoji="1" lang="en-US" altLang="zh-CN" sz="1800" dirty="0">
                <a:solidFill>
                  <a:schemeClr val="tx1"/>
                </a:solidFill>
              </a:rPr>
              <a:t>Bagging</a:t>
            </a:r>
            <a:r>
              <a:rPr kumimoji="1" lang="zh-CN" altLang="en-US" sz="1800" dirty="0">
                <a:solidFill>
                  <a:schemeClr val="tx1"/>
                </a:solidFill>
              </a:rPr>
              <a:t> </a:t>
            </a:r>
            <a:r>
              <a:rPr kumimoji="1" lang="en-US" altLang="zh-CN" sz="1800" dirty="0">
                <a:solidFill>
                  <a:schemeClr val="tx1"/>
                </a:solidFill>
              </a:rPr>
              <a:t>and</a:t>
            </a:r>
            <a:r>
              <a:rPr kumimoji="1" lang="zh-CN" altLang="en-US" sz="1800" dirty="0">
                <a:solidFill>
                  <a:schemeClr val="tx1"/>
                </a:solidFill>
              </a:rPr>
              <a:t> </a:t>
            </a:r>
            <a:r>
              <a:rPr kumimoji="1" lang="en-US" altLang="zh-CN" sz="1800" dirty="0">
                <a:solidFill>
                  <a:schemeClr val="tx1"/>
                </a:solidFill>
              </a:rPr>
              <a:t>Random</a:t>
            </a:r>
            <a:r>
              <a:rPr kumimoji="1" lang="zh-CN" altLang="en-US" sz="1800" dirty="0">
                <a:solidFill>
                  <a:schemeClr val="tx1"/>
                </a:solidFill>
              </a:rPr>
              <a:t> </a:t>
            </a:r>
            <a:r>
              <a:rPr kumimoji="1" lang="en-US" altLang="zh-CN" sz="1800" dirty="0">
                <a:solidFill>
                  <a:schemeClr val="tx1"/>
                </a:solidFill>
              </a:rPr>
              <a:t>Forests</a:t>
            </a:r>
          </a:p>
          <a:p>
            <a:pPr lvl="1"/>
            <a:r>
              <a:rPr kumimoji="1" lang="en-US" altLang="zh-CN" sz="1800" dirty="0">
                <a:solidFill>
                  <a:schemeClr val="tx1"/>
                </a:solidFill>
              </a:rPr>
              <a:t>Boosting</a:t>
            </a:r>
            <a:r>
              <a:rPr kumimoji="1" lang="zh-CN" altLang="en-US" sz="1800" dirty="0">
                <a:solidFill>
                  <a:schemeClr val="tx1"/>
                </a:solidFill>
              </a:rPr>
              <a:t> </a:t>
            </a:r>
            <a:r>
              <a:rPr kumimoji="1" lang="en-US" altLang="zh-CN" sz="1800" dirty="0">
                <a:solidFill>
                  <a:schemeClr val="tx1"/>
                </a:solidFill>
              </a:rPr>
              <a:t>and</a:t>
            </a:r>
            <a:r>
              <a:rPr kumimoji="1" lang="zh-CN" altLang="en-US" sz="1800" dirty="0">
                <a:solidFill>
                  <a:schemeClr val="tx1"/>
                </a:solidFill>
              </a:rPr>
              <a:t> </a:t>
            </a:r>
            <a:r>
              <a:rPr kumimoji="1" lang="en-US" altLang="zh-CN" sz="1800" dirty="0" err="1">
                <a:solidFill>
                  <a:schemeClr val="tx1"/>
                </a:solidFill>
              </a:rPr>
              <a:t>XGBoost</a:t>
            </a:r>
            <a:endParaRPr kumimoji="1" lang="en-US" altLang="zh-CN" sz="1800" dirty="0">
              <a:solidFill>
                <a:schemeClr val="tx1"/>
              </a:solidFill>
            </a:endParaRPr>
          </a:p>
          <a:p>
            <a:r>
              <a:rPr kumimoji="1" lang="zh-CN" altLang="en-US" sz="2000" dirty="0">
                <a:solidFill>
                  <a:schemeClr val="tx1"/>
                </a:solidFill>
              </a:rPr>
              <a:t>神经网络 </a:t>
            </a:r>
            <a:r>
              <a:rPr kumimoji="1" lang="en-US" altLang="zh-CN" sz="2000" dirty="0">
                <a:solidFill>
                  <a:schemeClr val="tx1"/>
                </a:solidFill>
              </a:rPr>
              <a:t>=&gt;</a:t>
            </a:r>
            <a:r>
              <a:rPr kumimoji="1" lang="zh-CN" altLang="en-US" sz="2000" dirty="0">
                <a:solidFill>
                  <a:schemeClr val="tx1"/>
                </a:solidFill>
              </a:rPr>
              <a:t> 下次课</a:t>
            </a:r>
            <a:endParaRPr kumimoji="1" lang="en-US" altLang="zh-CN" sz="2000" dirty="0">
              <a:solidFill>
                <a:schemeClr val="tx1"/>
              </a:solidFill>
            </a:endParaRPr>
          </a:p>
          <a:p>
            <a:pPr lvl="1"/>
            <a:endParaRPr kumimoji="1" lang="en-US" altLang="zh-CN" sz="1800" dirty="0">
              <a:solidFill>
                <a:schemeClr val="tx1"/>
              </a:solidFill>
            </a:endParaRPr>
          </a:p>
          <a:p>
            <a:endParaRPr kumimoji="1" lang="en-US" altLang="zh-CN" sz="2000" dirty="0">
              <a:solidFill>
                <a:schemeClr val="tx1"/>
              </a:solidFill>
            </a:endParaRPr>
          </a:p>
          <a:p>
            <a:pPr lvl="1"/>
            <a:endParaRPr kumimoji="1" lang="en-US" altLang="zh-CN" sz="18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回归常用算法</a:t>
            </a:r>
          </a:p>
        </p:txBody>
      </p:sp>
    </p:spTree>
    <p:extLst>
      <p:ext uri="{BB962C8B-B14F-4D97-AF65-F5344CB8AC3E}">
        <p14:creationId xmlns:p14="http://schemas.microsoft.com/office/powerpoint/2010/main" val="170710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9254992" cy="4233376"/>
              </a:xfrm>
            </p:spPr>
            <p:txBody>
              <a:bodyPr>
                <a:normAutofit/>
              </a:bodyPr>
              <a:lstStyle/>
              <a:p>
                <a:r>
                  <a:rPr kumimoji="1" lang="zh-CN" altLang="en-US" sz="2000" dirty="0">
                    <a:solidFill>
                      <a:schemeClr val="tx1"/>
                    </a:solidFill>
                  </a:rPr>
                  <a:t>线性回归（</a:t>
                </a:r>
                <a:r>
                  <a:rPr kumimoji="1" lang="en-US" altLang="zh-CN" sz="2000" dirty="0">
                    <a:solidFill>
                      <a:schemeClr val="tx1"/>
                    </a:solidFill>
                  </a:rPr>
                  <a:t>Linear</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 </a:t>
                </a:r>
                <a:r>
                  <a:rPr kumimoji="1" lang="en-US" altLang="zh-CN" sz="2000" dirty="0">
                    <a:solidFill>
                      <a:schemeClr val="tx1"/>
                    </a:solidFill>
                  </a:rPr>
                  <a:t>LR</a:t>
                </a:r>
                <a:r>
                  <a:rPr kumimoji="1" lang="zh-CN" altLang="en-US" sz="2000" dirty="0">
                    <a:solidFill>
                      <a:schemeClr val="tx1"/>
                    </a:solidFill>
                  </a:rPr>
                  <a:t>）</a:t>
                </a:r>
                <a:endParaRPr kumimoji="1" lang="en-US" altLang="zh-CN" sz="2000" dirty="0">
                  <a:solidFill>
                    <a:schemeClr val="tx1"/>
                  </a:solidFill>
                </a:endParaRPr>
              </a:p>
              <a:p>
                <a:pPr lvl="1"/>
                <a:r>
                  <a:rPr kumimoji="1" lang="zh-CN" altLang="en-US" dirty="0">
                    <a:solidFill>
                      <a:schemeClr val="tx1"/>
                    </a:solidFill>
                  </a:rPr>
                  <a:t>模型参数为线性权重</a:t>
                </a:r>
                <a:endParaRPr kumimoji="1" lang="en-US" altLang="zh-CN" dirty="0">
                  <a:solidFill>
                    <a:schemeClr val="tx1"/>
                  </a:solidFill>
                </a:endParaRPr>
              </a:p>
              <a:p>
                <a:pPr marL="323992" lvl="1" indent="0">
                  <a:buNone/>
                </a:pP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h</m:t>
                      </m:r>
                      <m:d>
                        <m:dPr>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e>
                      </m:d>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𝑤</m:t>
                      </m:r>
                      <m:r>
                        <a:rPr kumimoji="1" lang="zh-CN" altLang="en-US" b="0" i="1" smtClean="0">
                          <a:solidFill>
                            <a:schemeClr val="tx1"/>
                          </a:solidFill>
                          <a:latin typeface="Cambria Math" panose="02040503050406030204" pitchFamily="18" charset="0"/>
                        </a:rPr>
                        <m:t> </m:t>
                      </m:r>
                      <m:r>
                        <m:rPr>
                          <m:sty m:val="p"/>
                        </m:rPr>
                        <a:rPr kumimoji="1" lang="en-US" altLang="zh-CN" b="0" i="0" smtClean="0">
                          <a:solidFill>
                            <a:schemeClr val="tx1"/>
                          </a:solidFill>
                          <a:latin typeface="Cambria Math" panose="02040503050406030204" pitchFamily="18" charset="0"/>
                        </a:rPr>
                        <m:t>Φ</m:t>
                      </m:r>
                      <m:d>
                        <m:dPr>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e>
                      </m:d>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𝑏</m:t>
                      </m:r>
                    </m:oMath>
                  </m:oMathPara>
                </a14:m>
                <a:endParaRPr kumimoji="1" lang="en-US" altLang="zh-CN" dirty="0">
                  <a:solidFill>
                    <a:schemeClr val="tx1"/>
                  </a:solidFill>
                </a:endParaRPr>
              </a:p>
              <a:p>
                <a:pPr lvl="1">
                  <a:buFont typeface="Wingdings" pitchFamily="2" charset="2"/>
                  <a:buChar char="n"/>
                </a:pPr>
                <a14:m>
                  <m:oMath xmlns:m="http://schemas.openxmlformats.org/officeDocument/2006/math">
                    <m:r>
                      <m:rPr>
                        <m:sty m:val="p"/>
                      </m:rPr>
                      <a:rPr kumimoji="1" lang="en-US" altLang="zh-CN">
                        <a:solidFill>
                          <a:schemeClr val="tx1"/>
                        </a:solidFill>
                        <a:latin typeface="Cambria Math" panose="02040503050406030204" pitchFamily="18" charset="0"/>
                      </a:rPr>
                      <m:t>Φ</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𝑥</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𝜙</m:t>
                            </m:r>
                          </m:e>
                          <m:sub>
                            <m:r>
                              <a:rPr kumimoji="1" lang="en-US" altLang="zh-CN" i="1">
                                <a:solidFill>
                                  <a:schemeClr val="tx1"/>
                                </a:solidFill>
                                <a:latin typeface="Cambria Math" panose="02040503050406030204" pitchFamily="18" charset="0"/>
                              </a:rPr>
                              <m:t>1</m:t>
                            </m:r>
                          </m:sub>
                        </m:sSub>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𝑥</m:t>
                            </m:r>
                          </m:e>
                        </m:d>
                        <m:r>
                          <a:rPr kumimoji="1" lang="en-US" altLang="zh-CN" i="1">
                            <a:solidFill>
                              <a:schemeClr val="tx1"/>
                            </a:solidFill>
                            <a:latin typeface="Cambria Math" panose="02040503050406030204" pitchFamily="18" charset="0"/>
                          </a:rPr>
                          <m:t>,</m:t>
                        </m:r>
                        <m:r>
                          <a:rPr kumimoji="1" lang="zh-CN" altLang="en-US" i="1">
                            <a:solidFill>
                              <a:schemeClr val="tx1"/>
                            </a:solidFill>
                            <a:latin typeface="Cambria Math" panose="02040503050406030204" pitchFamily="18" charset="0"/>
                          </a:rPr>
                          <m:t> </m:t>
                        </m:r>
                        <m:r>
                          <a:rPr kumimoji="1" lang="en-US" altLang="zh-CN" i="1">
                            <a:solidFill>
                              <a:schemeClr val="tx1"/>
                            </a:solidFill>
                            <a:latin typeface="Cambria Math" panose="02040503050406030204" pitchFamily="18" charset="0"/>
                          </a:rPr>
                          <m:t>…</m:t>
                        </m:r>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𝜙</m:t>
                            </m:r>
                          </m:e>
                          <m:sub>
                            <m:r>
                              <a:rPr kumimoji="1" lang="en-US" altLang="zh-CN" i="1">
                                <a:solidFill>
                                  <a:schemeClr val="tx1"/>
                                </a:solidFill>
                                <a:latin typeface="Cambria Math" panose="02040503050406030204" pitchFamily="18" charset="0"/>
                              </a:rPr>
                              <m:t>𝑁</m:t>
                            </m:r>
                          </m:sub>
                        </m:sSub>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𝑥</m:t>
                            </m:r>
                          </m:e>
                        </m:d>
                      </m:e>
                    </m:d>
                    <m:r>
                      <a:rPr kumimoji="1" lang="en-US" altLang="zh-CN" i="1">
                        <a:solidFill>
                          <a:schemeClr val="tx1"/>
                        </a:solidFill>
                        <a:latin typeface="Cambria Math" panose="02040503050406030204" pitchFamily="18" charset="0"/>
                      </a:rPr>
                      <m:t> :</m:t>
                    </m:r>
                  </m:oMath>
                </a14:m>
                <a:r>
                  <a:rPr kumimoji="1" lang="en-US" altLang="zh-CN" dirty="0">
                    <a:solidFill>
                      <a:schemeClr val="tx1"/>
                    </a:solidFill>
                  </a:rPr>
                  <a:t> </a:t>
                </a:r>
                <a:r>
                  <a:rPr kumimoji="1" lang="zh-CN" altLang="en-US" dirty="0">
                    <a:solidFill>
                      <a:schemeClr val="tx1"/>
                    </a:solidFill>
                  </a:rPr>
                  <a:t>特征映射，为一个确定的函数。</a:t>
                </a:r>
                <a:endParaRPr kumimoji="1" lang="en-US" altLang="zh-CN" dirty="0">
                  <a:solidFill>
                    <a:schemeClr val="tx1"/>
                  </a:solidFill>
                </a:endParaRPr>
              </a:p>
              <a:p>
                <a:pPr lvl="1">
                  <a:buFont typeface="Wingdings" pitchFamily="2" charset="2"/>
                  <a:buChar char="n"/>
                </a:pPr>
                <a:r>
                  <a:rPr kumimoji="1" lang="zh-CN" altLang="en-US" dirty="0">
                    <a:solidFill>
                      <a:schemeClr val="tx1"/>
                    </a:solidFill>
                  </a:rPr>
                  <a:t>最简单的线性回归：</a:t>
                </a:r>
                <a14:m>
                  <m:oMath xmlns:m="http://schemas.openxmlformats.org/officeDocument/2006/math">
                    <m:r>
                      <m:rPr>
                        <m:sty m:val="p"/>
                      </m:rPr>
                      <a:rPr kumimoji="1" lang="en-US" altLang="zh-CN" b="0" i="0" smtClean="0">
                        <a:solidFill>
                          <a:schemeClr val="tx1"/>
                        </a:solidFill>
                        <a:latin typeface="Cambria Math" panose="02040503050406030204" pitchFamily="18" charset="0"/>
                      </a:rPr>
                      <m:t>Φ</m:t>
                    </m:r>
                    <m:d>
                      <m:dPr>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e>
                    </m:d>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𝑥</m:t>
                    </m:r>
                  </m:oMath>
                </a14:m>
                <a:endParaRPr kumimoji="1" lang="en-US" altLang="zh-CN" dirty="0">
                  <a:solidFill>
                    <a:schemeClr val="tx1"/>
                  </a:solidFill>
                </a:endParaRPr>
              </a:p>
              <a:p>
                <a:pPr lvl="1">
                  <a:buFont typeface="Wingdings" pitchFamily="2" charset="2"/>
                  <a:buChar char="n"/>
                </a:pPr>
                <a:r>
                  <a:rPr kumimoji="1" lang="zh-CN" altLang="en-US" dirty="0">
                    <a:solidFill>
                      <a:schemeClr val="tx1"/>
                    </a:solidFill>
                  </a:rPr>
                  <a:t>如果使用核方法，</a:t>
                </a:r>
                <a:r>
                  <a:rPr kumimoji="1" lang="en-US" altLang="zh-CN" dirty="0">
                    <a:solidFill>
                      <a:schemeClr val="tx1"/>
                    </a:solidFill>
                  </a:rPr>
                  <a:t> </a:t>
                </a:r>
                <a14:m>
                  <m:oMath xmlns:m="http://schemas.openxmlformats.org/officeDocument/2006/math">
                    <m:r>
                      <a:rPr kumimoji="1" lang="en-US" altLang="zh-CN" i="1">
                        <a:solidFill>
                          <a:schemeClr val="tx1"/>
                        </a:solidFill>
                        <a:latin typeface="Cambria Math" panose="02040503050406030204" pitchFamily="18" charset="0"/>
                      </a:rPr>
                      <m:t>{</m:t>
                    </m:r>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𝜙</m:t>
                        </m:r>
                      </m:e>
                      <m:sub>
                        <m:r>
                          <a:rPr kumimoji="1" lang="en-US" altLang="zh-CN" i="1">
                            <a:solidFill>
                              <a:schemeClr val="tx1"/>
                            </a:solidFill>
                            <a:latin typeface="Cambria Math" panose="02040503050406030204" pitchFamily="18" charset="0"/>
                          </a:rPr>
                          <m:t>𝑖</m:t>
                        </m:r>
                      </m:sub>
                    </m:sSub>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𝑥</m:t>
                        </m:r>
                      </m:e>
                    </m:d>
                    <m:r>
                      <a:rPr kumimoji="1" lang="en-US" altLang="zh-CN" i="1">
                        <a:solidFill>
                          <a:schemeClr val="tx1"/>
                        </a:solidFill>
                        <a:latin typeface="Cambria Math" panose="02040503050406030204" pitchFamily="18" charset="0"/>
                      </a:rPr>
                      <m:t>}</m:t>
                    </m:r>
                  </m:oMath>
                </a14:m>
                <a:r>
                  <a:rPr kumimoji="1" lang="zh-CN" altLang="en-US" dirty="0">
                    <a:solidFill>
                      <a:schemeClr val="tx1"/>
                    </a:solidFill>
                  </a:rPr>
                  <a:t> 会被选取为基函数族，常用的基函数有多项式函数、径向基函数，可以将特征空间经过</a:t>
                </a:r>
                <a:r>
                  <a:rPr kumimoji="1" lang="zh-CN" altLang="en-US" b="1" dirty="0">
                    <a:solidFill>
                      <a:schemeClr val="tx1"/>
                    </a:solidFill>
                  </a:rPr>
                  <a:t>非线性映射</a:t>
                </a:r>
                <a:r>
                  <a:rPr kumimoji="1" lang="zh-CN" altLang="en-US" dirty="0">
                    <a:solidFill>
                      <a:schemeClr val="tx1"/>
                    </a:solidFill>
                  </a:rPr>
                  <a:t>从</a:t>
                </a:r>
                <a:r>
                  <a:rPr kumimoji="1" lang="zh-CN" altLang="en-US" b="1" dirty="0">
                    <a:solidFill>
                      <a:schemeClr val="tx1"/>
                    </a:solidFill>
                  </a:rPr>
                  <a:t>线性不可分变为线性可分</a:t>
                </a:r>
                <a:endParaRPr kumimoji="1" lang="en-US" altLang="zh-CN" b="1" dirty="0">
                  <a:solidFill>
                    <a:schemeClr val="tx1"/>
                  </a:solidFill>
                </a:endParaRPr>
              </a:p>
              <a:p>
                <a:pPr lvl="1">
                  <a:buFont typeface="Wingdings" pitchFamily="2" charset="2"/>
                  <a:buChar char="n"/>
                </a:pPr>
                <a:r>
                  <a:rPr kumimoji="1" lang="zh-CN" altLang="en-US" dirty="0">
                    <a:solidFill>
                      <a:schemeClr val="tx1"/>
                    </a:solidFill>
                  </a:rPr>
                  <a:t>优化目标（所有样本的平方误差）</a:t>
                </a:r>
                <a:endParaRPr kumimoji="1" lang="en-US" altLang="zh-CN" dirty="0">
                  <a:solidFill>
                    <a:schemeClr val="tx1"/>
                  </a:solidFill>
                </a:endParaRPr>
              </a:p>
              <a:p>
                <a:pPr lvl="1">
                  <a:buFont typeface="Wingdings" pitchFamily="2" charset="2"/>
                  <a:buChar char="n"/>
                </a:pPr>
                <a:endParaRPr kumimoji="1" lang="en-US" altLang="zh-CN" dirty="0">
                  <a:solidFill>
                    <a:schemeClr val="tx1"/>
                  </a:solidFill>
                </a:endParaRPr>
              </a:p>
              <a:p>
                <a:pPr marL="323992" lvl="1" indent="0">
                  <a:buNone/>
                </a:pPr>
                <a:endParaRPr kumimoji="1" lang="en-US" altLang="zh-CN"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6" y="1608624"/>
                <a:ext cx="9254992" cy="4233376"/>
              </a:xfrm>
              <a:blipFill>
                <a:blip r:embed="rId3"/>
                <a:stretch>
                  <a:fillRect l="-274" t="-89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线性回归</a:t>
            </a:r>
          </a:p>
        </p:txBody>
      </p:sp>
      <p:pic>
        <p:nvPicPr>
          <p:cNvPr id="5" name="图片 4">
            <a:extLst>
              <a:ext uri="{FF2B5EF4-FFF2-40B4-BE49-F238E27FC236}">
                <a16:creationId xmlns:a16="http://schemas.microsoft.com/office/drawing/2014/main" id="{F5EBC929-F25A-23A8-E531-9DFE89198648}"/>
              </a:ext>
            </a:extLst>
          </p:cNvPr>
          <p:cNvPicPr>
            <a:picLocks noChangeAspect="1"/>
          </p:cNvPicPr>
          <p:nvPr/>
        </p:nvPicPr>
        <p:blipFill>
          <a:blip r:embed="rId4"/>
          <a:stretch>
            <a:fillRect/>
          </a:stretch>
        </p:blipFill>
        <p:spPr>
          <a:xfrm>
            <a:off x="3592190" y="4588816"/>
            <a:ext cx="3332421" cy="762319"/>
          </a:xfrm>
          <a:prstGeom prst="rect">
            <a:avLst/>
          </a:prstGeom>
        </p:spPr>
      </p:pic>
      <p:pic>
        <p:nvPicPr>
          <p:cNvPr id="6" name="图片 5">
            <a:extLst>
              <a:ext uri="{FF2B5EF4-FFF2-40B4-BE49-F238E27FC236}">
                <a16:creationId xmlns:a16="http://schemas.microsoft.com/office/drawing/2014/main" id="{282B192E-8D92-054C-8BAC-11C5616A6B4B}"/>
              </a:ext>
            </a:extLst>
          </p:cNvPr>
          <p:cNvPicPr>
            <a:picLocks noChangeAspect="1"/>
          </p:cNvPicPr>
          <p:nvPr/>
        </p:nvPicPr>
        <p:blipFill>
          <a:blip r:embed="rId5"/>
          <a:stretch>
            <a:fillRect/>
          </a:stretch>
        </p:blipFill>
        <p:spPr>
          <a:xfrm>
            <a:off x="7708173" y="2160776"/>
            <a:ext cx="4483827" cy="1168275"/>
          </a:xfrm>
          <a:prstGeom prst="rect">
            <a:avLst/>
          </a:prstGeom>
        </p:spPr>
      </p:pic>
    </p:spTree>
    <p:extLst>
      <p:ext uri="{BB962C8B-B14F-4D97-AF65-F5344CB8AC3E}">
        <p14:creationId xmlns:p14="http://schemas.microsoft.com/office/powerpoint/2010/main" val="145689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4863745" cy="3986744"/>
          </a:xfrm>
        </p:spPr>
        <p:txBody>
          <a:bodyPr>
            <a:normAutofit/>
          </a:bodyPr>
          <a:lstStyle/>
          <a:p>
            <a:r>
              <a:rPr kumimoji="1" lang="zh-CN" altLang="en-US" sz="2000" dirty="0">
                <a:solidFill>
                  <a:schemeClr val="tx1"/>
                </a:solidFill>
              </a:rPr>
              <a:t>过拟合</a:t>
            </a:r>
            <a:endParaRPr kumimoji="1" lang="en-US" altLang="zh-CN" sz="2000" dirty="0">
              <a:solidFill>
                <a:schemeClr val="tx1"/>
              </a:solidFill>
            </a:endParaRPr>
          </a:p>
          <a:p>
            <a:pPr lvl="1">
              <a:buFont typeface="Wingdings" pitchFamily="2" charset="2"/>
              <a:buChar char="n"/>
            </a:pPr>
            <a:r>
              <a:rPr kumimoji="1" lang="zh-CN" altLang="en-US" dirty="0">
                <a:solidFill>
                  <a:schemeClr val="tx1"/>
                </a:solidFill>
              </a:rPr>
              <a:t>我们把模型在训练数据上表现很好，但是在测试数据上表现较差的现象称为</a:t>
            </a:r>
            <a:r>
              <a:rPr kumimoji="1" lang="zh-CN" altLang="en-US" b="1" dirty="0">
                <a:solidFill>
                  <a:schemeClr val="tx1"/>
                </a:solidFill>
              </a:rPr>
              <a:t>过拟合</a:t>
            </a:r>
            <a:endParaRPr kumimoji="1" lang="en-US" altLang="zh-CN" b="1" dirty="0">
              <a:solidFill>
                <a:schemeClr val="tx1"/>
              </a:solidFill>
            </a:endParaRPr>
          </a:p>
          <a:p>
            <a:pPr lvl="1">
              <a:buFont typeface="Wingdings" pitchFamily="2" charset="2"/>
              <a:buChar char="n"/>
            </a:pPr>
            <a:r>
              <a:rPr kumimoji="1" lang="zh-CN" altLang="en-US" dirty="0">
                <a:solidFill>
                  <a:schemeClr val="tx1"/>
                </a:solidFill>
              </a:rPr>
              <a:t>统计学习理论知识告诉我们，线性回归权重</a:t>
            </a:r>
            <a:r>
              <a:rPr kumimoji="1" lang="en-US" altLang="zh-CN" dirty="0">
                <a:solidFill>
                  <a:schemeClr val="tx1"/>
                </a:solidFill>
              </a:rPr>
              <a:t>w</a:t>
            </a:r>
            <a:r>
              <a:rPr kumimoji="1" lang="zh-CN" altLang="en-US" dirty="0">
                <a:solidFill>
                  <a:schemeClr val="tx1"/>
                </a:solidFill>
              </a:rPr>
              <a:t>的范数越高，在测试数据上的误差上界越高，越容易过拟合</a:t>
            </a:r>
            <a:endParaRPr kumimoji="1" lang="en-US" altLang="zh-CN" dirty="0">
              <a:solidFill>
                <a:schemeClr val="tx1"/>
              </a:solidFill>
            </a:endParaRPr>
          </a:p>
          <a:p>
            <a:pPr lvl="1">
              <a:buFont typeface="Wingdings" pitchFamily="2" charset="2"/>
              <a:buChar char="n"/>
            </a:pPr>
            <a:r>
              <a:rPr kumimoji="1" lang="zh-CN" altLang="en-US" dirty="0">
                <a:solidFill>
                  <a:schemeClr val="tx1"/>
                </a:solidFill>
              </a:rPr>
              <a:t>为了防止过拟合现象，我们可以在优化目标里引入正则项（</a:t>
            </a:r>
            <a:r>
              <a:rPr kumimoji="1" lang="en-US" altLang="zh-CN" dirty="0">
                <a:solidFill>
                  <a:schemeClr val="tx1"/>
                </a:solidFill>
              </a:rPr>
              <a:t>Regularization</a:t>
            </a:r>
            <a:r>
              <a:rPr kumimoji="1" lang="zh-CN" altLang="en-US" dirty="0">
                <a:solidFill>
                  <a:schemeClr val="tx1"/>
                </a:solidFill>
              </a:rPr>
              <a:t>）约束权重</a:t>
            </a:r>
            <a:r>
              <a:rPr kumimoji="1" lang="en-US" altLang="zh-CN" dirty="0">
                <a:solidFill>
                  <a:schemeClr val="tx1"/>
                </a:solidFill>
              </a:rPr>
              <a:t>w</a:t>
            </a:r>
            <a:r>
              <a:rPr kumimoji="1" lang="zh-CN" altLang="en-US" dirty="0">
                <a:solidFill>
                  <a:schemeClr val="tx1"/>
                </a:solidFill>
              </a:rPr>
              <a:t>的范数大小</a:t>
            </a:r>
            <a:endParaRPr kumimoji="1" lang="en-US" altLang="zh-CN" dirty="0">
              <a:solidFill>
                <a:schemeClr val="tx1"/>
              </a:solidFill>
            </a:endParaRPr>
          </a:p>
          <a:p>
            <a:pPr lvl="2">
              <a:buFont typeface="Wingdings" pitchFamily="2" charset="2"/>
              <a:buChar char="n"/>
            </a:pPr>
            <a:r>
              <a:rPr kumimoji="1" lang="en-US" altLang="zh-CN" dirty="0">
                <a:solidFill>
                  <a:schemeClr val="tx1"/>
                </a:solidFill>
              </a:rPr>
              <a:t>L1</a:t>
            </a:r>
            <a:r>
              <a:rPr kumimoji="1" lang="zh-CN" altLang="en-US" dirty="0">
                <a:solidFill>
                  <a:schemeClr val="tx1"/>
                </a:solidFill>
              </a:rPr>
              <a:t>范数约束</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LASSO</a:t>
            </a:r>
            <a:r>
              <a:rPr kumimoji="1" lang="zh-CN" altLang="en-US" dirty="0">
                <a:solidFill>
                  <a:schemeClr val="tx1"/>
                </a:solidFill>
              </a:rPr>
              <a:t> </a:t>
            </a:r>
            <a:r>
              <a:rPr kumimoji="1" lang="en-US" altLang="zh-CN" dirty="0">
                <a:solidFill>
                  <a:schemeClr val="tx1"/>
                </a:solidFill>
              </a:rPr>
              <a:t>Regression</a:t>
            </a:r>
            <a:r>
              <a:rPr kumimoji="1" lang="zh-CN" altLang="en-US" dirty="0">
                <a:solidFill>
                  <a:schemeClr val="tx1"/>
                </a:solidFill>
              </a:rPr>
              <a:t>（套索回归）</a:t>
            </a:r>
            <a:endParaRPr kumimoji="1" lang="en-US" altLang="zh-CN" dirty="0">
              <a:solidFill>
                <a:schemeClr val="tx1"/>
              </a:solidFill>
            </a:endParaRPr>
          </a:p>
          <a:p>
            <a:pPr lvl="2">
              <a:buFont typeface="Wingdings" pitchFamily="2" charset="2"/>
              <a:buChar char="n"/>
            </a:pPr>
            <a:r>
              <a:rPr kumimoji="1" lang="en-US" altLang="zh-CN" dirty="0">
                <a:solidFill>
                  <a:schemeClr val="tx1"/>
                </a:solidFill>
              </a:rPr>
              <a:t>L2</a:t>
            </a:r>
            <a:r>
              <a:rPr kumimoji="1" lang="zh-CN" altLang="en-US" dirty="0">
                <a:solidFill>
                  <a:schemeClr val="tx1"/>
                </a:solidFill>
              </a:rPr>
              <a:t>范数约束</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Ridge</a:t>
            </a:r>
            <a:r>
              <a:rPr kumimoji="1" lang="zh-CN" altLang="en-US" dirty="0">
                <a:solidFill>
                  <a:schemeClr val="tx1"/>
                </a:solidFill>
              </a:rPr>
              <a:t> </a:t>
            </a:r>
            <a:r>
              <a:rPr kumimoji="1" lang="en-US" altLang="zh-CN" dirty="0">
                <a:solidFill>
                  <a:schemeClr val="tx1"/>
                </a:solidFill>
              </a:rPr>
              <a:t>Regression</a:t>
            </a:r>
            <a:r>
              <a:rPr kumimoji="1" lang="zh-CN" altLang="en-US" dirty="0">
                <a:solidFill>
                  <a:schemeClr val="tx1"/>
                </a:solidFill>
              </a:rPr>
              <a:t> （岭回归）</a:t>
            </a:r>
            <a:endParaRPr kumimoji="1" lang="en-US" altLang="zh-CN" dirty="0">
              <a:solidFill>
                <a:schemeClr val="tx1"/>
              </a:solidFill>
            </a:endParaRPr>
          </a:p>
          <a:p>
            <a:pPr marL="323992" lvl="1" indent="0">
              <a:buNone/>
            </a:pPr>
            <a:endParaRPr kumimoji="1" lang="en-US" altLang="zh-CN"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线性回归</a:t>
            </a:r>
          </a:p>
        </p:txBody>
      </p:sp>
      <p:pic>
        <p:nvPicPr>
          <p:cNvPr id="6" name="图片 5">
            <a:extLst>
              <a:ext uri="{FF2B5EF4-FFF2-40B4-BE49-F238E27FC236}">
                <a16:creationId xmlns:a16="http://schemas.microsoft.com/office/drawing/2014/main" id="{2317BA2D-4A8C-92B0-89C7-658A0D72202D}"/>
              </a:ext>
            </a:extLst>
          </p:cNvPr>
          <p:cNvPicPr>
            <a:picLocks noChangeAspect="1"/>
          </p:cNvPicPr>
          <p:nvPr/>
        </p:nvPicPr>
        <p:blipFill>
          <a:blip r:embed="rId3"/>
          <a:stretch>
            <a:fillRect/>
          </a:stretch>
        </p:blipFill>
        <p:spPr>
          <a:xfrm>
            <a:off x="5699051" y="1672668"/>
            <a:ext cx="6266840" cy="3512663"/>
          </a:xfrm>
          <a:prstGeom prst="rect">
            <a:avLst/>
          </a:prstGeom>
        </p:spPr>
      </p:pic>
    </p:spTree>
    <p:extLst>
      <p:ext uri="{BB962C8B-B14F-4D97-AF65-F5344CB8AC3E}">
        <p14:creationId xmlns:p14="http://schemas.microsoft.com/office/powerpoint/2010/main" val="3222875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3"/>
                <a:ext cx="7221574" cy="5068623"/>
              </a:xfrm>
            </p:spPr>
            <p:txBody>
              <a:bodyPr>
                <a:normAutofit/>
              </a:bodyPr>
              <a:lstStyle/>
              <a:p>
                <a:r>
                  <a:rPr kumimoji="1" lang="en-US" altLang="zh-CN" sz="2000" dirty="0">
                    <a:solidFill>
                      <a:schemeClr val="tx1"/>
                    </a:solidFill>
                  </a:rPr>
                  <a:t>LASSO</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（套索回归）</a:t>
                </a:r>
                <a:endParaRPr kumimoji="1" lang="en-US" altLang="zh-CN" sz="2000" dirty="0">
                  <a:solidFill>
                    <a:schemeClr val="tx1"/>
                  </a:solidFill>
                </a:endParaRPr>
              </a:p>
              <a:p>
                <a:pPr lvl="1"/>
                <a:r>
                  <a:rPr kumimoji="1" lang="zh-CN" altLang="en-US" dirty="0">
                    <a:solidFill>
                      <a:schemeClr val="tx1"/>
                    </a:solidFill>
                  </a:rPr>
                  <a:t> </a:t>
                </a:r>
                <a:r>
                  <a:rPr kumimoji="1" lang="en-US" altLang="zh-CN" dirty="0">
                    <a:solidFill>
                      <a:schemeClr val="tx1"/>
                    </a:solidFill>
                  </a:rPr>
                  <a:t>L1</a:t>
                </a:r>
                <a:r>
                  <a:rPr kumimoji="1" lang="zh-CN" altLang="en-US" dirty="0">
                    <a:solidFill>
                      <a:schemeClr val="tx1"/>
                    </a:solidFill>
                  </a:rPr>
                  <a:t>范数</a:t>
                </a:r>
                <a14:m>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d>
                              <m:dPr>
                                <m:begChr m:val="|"/>
                                <m:endChr m:val="|"/>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𝑤</m:t>
                                </m:r>
                              </m:e>
                            </m:d>
                          </m:e>
                        </m:d>
                      </m:e>
                      <m:sub>
                        <m:r>
                          <a:rPr kumimoji="1" lang="en-US" altLang="zh-CN" b="0" i="1" smtClean="0">
                            <a:solidFill>
                              <a:schemeClr val="tx1"/>
                            </a:solidFill>
                            <a:latin typeface="Cambria Math" panose="02040503050406030204" pitchFamily="18" charset="0"/>
                          </a:rPr>
                          <m:t>1</m:t>
                        </m:r>
                      </m:sub>
                    </m:sSub>
                    <m:r>
                      <a:rPr kumimoji="1" lang="en-US" altLang="zh-CN" b="0" i="1" smtClean="0">
                        <a:solidFill>
                          <a:schemeClr val="tx1"/>
                        </a:solidFill>
                        <a:latin typeface="Cambria Math" panose="02040503050406030204" pitchFamily="18" charset="0"/>
                      </a:rPr>
                      <m:t>=</m:t>
                    </m:r>
                    <m:nary>
                      <m:naryPr>
                        <m:chr m:val="∑"/>
                        <m:ctrlPr>
                          <a:rPr kumimoji="1" lang="en-US" altLang="zh-CN" b="0" i="1" smtClean="0">
                            <a:solidFill>
                              <a:schemeClr val="tx1"/>
                            </a:solidFill>
                            <a:latin typeface="Cambria Math" panose="02040503050406030204" pitchFamily="18" charset="0"/>
                          </a:rPr>
                        </m:ctrlPr>
                      </m:naryPr>
                      <m:sub>
                        <m:r>
                          <m:rPr>
                            <m:brk m:alnAt="23"/>
                          </m:rP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up>
                        <m:r>
                          <a:rPr kumimoji="1" lang="en-US" altLang="zh-CN" b="0" i="1" smtClean="0">
                            <a:solidFill>
                              <a:schemeClr val="tx1"/>
                            </a:solidFill>
                            <a:latin typeface="Cambria Math" panose="02040503050406030204" pitchFamily="18" charset="0"/>
                          </a:rPr>
                          <m:t>𝑑</m:t>
                        </m:r>
                      </m:sup>
                      <m:e>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𝑤</m:t>
                            </m:r>
                          </m:e>
                          <m:sub>
                            <m:r>
                              <a:rPr kumimoji="1" lang="en-US" altLang="zh-CN" b="0" i="1" smtClean="0">
                                <a:solidFill>
                                  <a:schemeClr val="tx1"/>
                                </a:solidFill>
                                <a:latin typeface="Cambria Math" panose="02040503050406030204" pitchFamily="18" charset="0"/>
                              </a:rPr>
                              <m:t>𝑖</m:t>
                            </m:r>
                          </m:sub>
                        </m:sSub>
                        <m:r>
                          <a:rPr kumimoji="1" lang="en-US" altLang="zh-CN" b="0" i="1" smtClean="0">
                            <a:solidFill>
                              <a:schemeClr val="tx1"/>
                            </a:solidFill>
                            <a:latin typeface="Cambria Math" panose="02040503050406030204" pitchFamily="18" charset="0"/>
                          </a:rPr>
                          <m:t>|</m:t>
                        </m:r>
                      </m:e>
                    </m:nary>
                  </m:oMath>
                </a14:m>
                <a:endParaRPr kumimoji="1" lang="en-US" altLang="zh-CN" dirty="0">
                  <a:solidFill>
                    <a:schemeClr val="tx1"/>
                  </a:solidFill>
                </a:endParaRPr>
              </a:p>
              <a:p>
                <a:pPr lvl="1"/>
                <a:r>
                  <a:rPr kumimoji="1" lang="zh-CN" altLang="en-US" dirty="0">
                    <a:solidFill>
                      <a:schemeClr val="tx1"/>
                    </a:solidFill>
                  </a:rPr>
                  <a:t>优化目标 </a:t>
                </a:r>
                <a:r>
                  <a:rPr kumimoji="1" lang="en-US" altLang="zh-CN" dirty="0">
                    <a:solidFill>
                      <a:schemeClr val="tx1"/>
                    </a:solidFill>
                  </a:rPr>
                  <a:t>=</a:t>
                </a:r>
                <a:r>
                  <a:rPr kumimoji="1" lang="zh-CN" altLang="en-US" dirty="0">
                    <a:solidFill>
                      <a:schemeClr val="tx1"/>
                    </a:solidFill>
                  </a:rPr>
                  <a:t> 平方误差 </a:t>
                </a:r>
                <a:r>
                  <a:rPr kumimoji="1" lang="en-US" altLang="zh-CN" dirty="0">
                    <a:solidFill>
                      <a:schemeClr val="tx1"/>
                    </a:solidFill>
                  </a:rPr>
                  <a:t>+</a:t>
                </a:r>
                <a:r>
                  <a:rPr kumimoji="1" lang="zh-CN" altLang="en-US" dirty="0">
                    <a:solidFill>
                      <a:schemeClr val="tx1"/>
                    </a:solidFill>
                  </a:rPr>
                  <a:t> 权重</a:t>
                </a:r>
                <a:r>
                  <a:rPr kumimoji="1" lang="en-US" altLang="zh-CN" dirty="0">
                    <a:solidFill>
                      <a:schemeClr val="tx1"/>
                    </a:solidFill>
                  </a:rPr>
                  <a:t>L1</a:t>
                </a:r>
                <a:r>
                  <a:rPr kumimoji="1" lang="zh-CN" altLang="en-US" dirty="0">
                    <a:solidFill>
                      <a:schemeClr val="tx1"/>
                    </a:solidFill>
                  </a:rPr>
                  <a:t>范数约束</a:t>
                </a:r>
                <a:endParaRPr kumimoji="1" lang="en-US" altLang="zh-CN" dirty="0">
                  <a:solidFill>
                    <a:schemeClr val="tx1"/>
                  </a:solidFill>
                </a:endParaRPr>
              </a:p>
              <a:p>
                <a:pPr lvl="1"/>
                <a:endParaRPr kumimoji="1" lang="en-US" altLang="zh-CN" dirty="0">
                  <a:solidFill>
                    <a:schemeClr val="tx1"/>
                  </a:solidFill>
                </a:endParaRPr>
              </a:p>
              <a:p>
                <a:pPr lvl="1"/>
                <a:endParaRPr kumimoji="1" lang="en-US" altLang="zh-CN" dirty="0">
                  <a:solidFill>
                    <a:schemeClr val="tx1"/>
                  </a:solidFill>
                </a:endParaRPr>
              </a:p>
              <a:p>
                <a:pPr lvl="1"/>
                <a14:m>
                  <m:oMath xmlns:m="http://schemas.openxmlformats.org/officeDocument/2006/math">
                    <m:r>
                      <a:rPr kumimoji="1" lang="en-US" altLang="zh-CN" b="0" i="1" smtClean="0">
                        <a:solidFill>
                          <a:schemeClr val="tx1"/>
                        </a:solidFill>
                        <a:latin typeface="Cambria Math" panose="02040503050406030204" pitchFamily="18" charset="0"/>
                      </a:rPr>
                      <m:t>𝜆</m:t>
                    </m:r>
                  </m:oMath>
                </a14:m>
                <a:r>
                  <a:rPr kumimoji="1" lang="zh-CN" altLang="en-US" dirty="0">
                    <a:solidFill>
                      <a:schemeClr val="tx1"/>
                    </a:solidFill>
                  </a:rPr>
                  <a:t>为常数，加了约束项后最终模型权重</a:t>
                </a:r>
                <a14:m>
                  <m:oMath xmlns:m="http://schemas.openxmlformats.org/officeDocument/2006/math">
                    <m:r>
                      <m:rPr>
                        <m:sty m:val="p"/>
                      </m:rPr>
                      <a:rPr kumimoji="1" lang="en-US" altLang="zh-CN" i="1" dirty="0">
                        <a:solidFill>
                          <a:schemeClr val="tx1"/>
                        </a:solidFill>
                        <a:latin typeface="Cambria Math" panose="02040503050406030204" pitchFamily="18" charset="0"/>
                      </a:rPr>
                      <m:t>w</m:t>
                    </m:r>
                  </m:oMath>
                </a14:m>
                <a:r>
                  <a:rPr kumimoji="1" lang="zh-CN" altLang="en-US" dirty="0">
                    <a:solidFill>
                      <a:schemeClr val="tx1"/>
                    </a:solidFill>
                  </a:rPr>
                  <a:t>的范数会尽可能的小</a:t>
                </a:r>
                <a:endParaRPr kumimoji="1" lang="en-US" altLang="zh-CN" dirty="0">
                  <a:solidFill>
                    <a:schemeClr val="tx1"/>
                  </a:solidFill>
                </a:endParaRPr>
              </a:p>
              <a:p>
                <a:pPr lvl="1"/>
                <a:r>
                  <a:rPr kumimoji="1" lang="en-US" altLang="zh-CN" dirty="0">
                    <a:solidFill>
                      <a:schemeClr val="tx1"/>
                    </a:solidFill>
                  </a:rPr>
                  <a:t>LASSO</a:t>
                </a:r>
                <a:r>
                  <a:rPr kumimoji="1" lang="zh-CN" altLang="en-US" dirty="0">
                    <a:solidFill>
                      <a:schemeClr val="tx1"/>
                    </a:solidFill>
                  </a:rPr>
                  <a:t>的一大优点是可以得到比较稀疏的解（</a:t>
                </a:r>
                <a:r>
                  <a:rPr kumimoji="1" lang="en-US" altLang="zh-CN" dirty="0">
                    <a:solidFill>
                      <a:schemeClr val="tx1"/>
                    </a:solidFill>
                  </a:rPr>
                  <a:t>Sparse</a:t>
                </a:r>
                <a:r>
                  <a:rPr kumimoji="1" lang="zh-CN" altLang="en-US" dirty="0">
                    <a:solidFill>
                      <a:schemeClr val="tx1"/>
                    </a:solidFill>
                  </a:rPr>
                  <a:t> </a:t>
                </a:r>
                <a:r>
                  <a:rPr kumimoji="1" lang="en-US" altLang="zh-CN" dirty="0">
                    <a:solidFill>
                      <a:schemeClr val="tx1"/>
                    </a:solidFill>
                  </a:rPr>
                  <a:t>Solution</a:t>
                </a:r>
                <a:r>
                  <a:rPr kumimoji="1" lang="zh-CN" altLang="en-US" dirty="0">
                    <a:solidFill>
                      <a:schemeClr val="tx1"/>
                    </a:solidFill>
                  </a:rPr>
                  <a:t>）</a:t>
                </a:r>
                <a:r>
                  <a:rPr kumimoji="1" lang="zh-CN" altLang="en-US" sz="1600" dirty="0">
                    <a:solidFill>
                      <a:schemeClr val="tx1"/>
                    </a:solidFill>
                  </a:rPr>
                  <a:t>😃</a:t>
                </a:r>
                <a:endParaRPr kumimoji="1" lang="en-US" altLang="zh-CN" dirty="0">
                  <a:solidFill>
                    <a:schemeClr val="tx1"/>
                  </a:solidFill>
                </a:endParaRPr>
              </a:p>
              <a:p>
                <a:pPr lvl="2"/>
                <a:r>
                  <a:rPr kumimoji="1" lang="zh-CN" altLang="en-US" dirty="0">
                    <a:solidFill>
                      <a:schemeClr val="tx1"/>
                    </a:solidFill>
                  </a:rPr>
                  <a:t>可以用来从高维特征中进行特征选择</a:t>
                </a:r>
                <a:endParaRPr kumimoji="1" lang="en-US" altLang="zh-CN" dirty="0">
                  <a:solidFill>
                    <a:schemeClr val="tx1"/>
                  </a:solidFill>
                </a:endParaRPr>
              </a:p>
              <a:p>
                <a:pPr lvl="2"/>
                <a:r>
                  <a:rPr kumimoji="1" lang="zh-CN" altLang="en-US" dirty="0">
                    <a:solidFill>
                      <a:schemeClr val="tx1"/>
                    </a:solidFill>
                  </a:rPr>
                  <a:t>模型的参数越稀疏（很多维度都接近</a:t>
                </a:r>
                <a:r>
                  <a:rPr kumimoji="1" lang="en-US" altLang="zh-CN" dirty="0">
                    <a:solidFill>
                      <a:schemeClr val="tx1"/>
                    </a:solidFill>
                  </a:rPr>
                  <a:t>0</a:t>
                </a:r>
                <a:r>
                  <a:rPr kumimoji="1" lang="zh-CN" altLang="en-US" dirty="0">
                    <a:solidFill>
                      <a:schemeClr val="tx1"/>
                    </a:solidFill>
                  </a:rPr>
                  <a:t>），模型复杂度越低，抗过拟合能力越强</a:t>
                </a:r>
                <a:endParaRPr kumimoji="1" lang="en-US" altLang="zh-CN" dirty="0">
                  <a:solidFill>
                    <a:schemeClr val="tx1"/>
                  </a:solidFill>
                </a:endParaRPr>
              </a:p>
              <a:p>
                <a:pPr lvl="1"/>
                <a:r>
                  <a:rPr kumimoji="1" lang="zh-CN" altLang="en-US" dirty="0">
                    <a:solidFill>
                      <a:schemeClr val="tx1"/>
                    </a:solidFill>
                  </a:rPr>
                  <a:t>由于带核方法的</a:t>
                </a:r>
                <a:r>
                  <a:rPr kumimoji="1" lang="en-US" altLang="zh-CN" dirty="0">
                    <a:solidFill>
                      <a:schemeClr val="tx1"/>
                    </a:solidFill>
                  </a:rPr>
                  <a:t>LASSO</a:t>
                </a:r>
                <a:r>
                  <a:rPr kumimoji="1" lang="zh-CN" altLang="en-US" dirty="0">
                    <a:solidFill>
                      <a:schemeClr val="tx1"/>
                    </a:solidFill>
                  </a:rPr>
                  <a:t>会引入非凸优化（不易求解），通常</a:t>
                </a:r>
                <a:r>
                  <a:rPr kumimoji="1" lang="en-US" altLang="zh-CN" dirty="0">
                    <a:solidFill>
                      <a:schemeClr val="tx1"/>
                    </a:solidFill>
                  </a:rPr>
                  <a:t>LASSO</a:t>
                </a:r>
                <a:r>
                  <a:rPr kumimoji="1" lang="zh-CN" altLang="en-US" dirty="0">
                    <a:solidFill>
                      <a:schemeClr val="tx1"/>
                    </a:solidFill>
                  </a:rPr>
                  <a:t>不会引入核方法（</a:t>
                </a:r>
                <a14:m>
                  <m:oMath xmlns:m="http://schemas.openxmlformats.org/officeDocument/2006/math">
                    <m:r>
                      <m:rPr>
                        <m:sty m:val="p"/>
                      </m:rPr>
                      <a:rPr kumimoji="1" lang="en-US" altLang="zh-CN" b="0" i="0" smtClean="0">
                        <a:solidFill>
                          <a:schemeClr val="tx1"/>
                        </a:solidFill>
                        <a:latin typeface="Cambria Math" panose="02040503050406030204" pitchFamily="18" charset="0"/>
                      </a:rPr>
                      <m:t>Φ</m:t>
                    </m:r>
                    <m:d>
                      <m:dPr>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e>
                    </m:d>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𝑥</m:t>
                    </m:r>
                  </m:oMath>
                </a14:m>
                <a:r>
                  <a:rPr kumimoji="1" lang="zh-CN" altLang="en-US" dirty="0">
                    <a:solidFill>
                      <a:schemeClr val="tx1"/>
                    </a:solidFill>
                  </a:rPr>
                  <a:t>），导致</a:t>
                </a:r>
                <a:r>
                  <a:rPr kumimoji="1" lang="en-US" altLang="zh-CN" dirty="0">
                    <a:solidFill>
                      <a:schemeClr val="tx1"/>
                    </a:solidFill>
                  </a:rPr>
                  <a:t>LASSO</a:t>
                </a:r>
                <a:r>
                  <a:rPr kumimoji="1" lang="zh-CN" altLang="en-US" dirty="0">
                    <a:solidFill>
                      <a:schemeClr val="tx1"/>
                    </a:solidFill>
                  </a:rPr>
                  <a:t>无法解决线性不可分的情况🙁</a:t>
                </a:r>
                <a:endParaRPr kumimoji="1" lang="en-US" altLang="zh-CN" sz="1800"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6" y="1608623"/>
                <a:ext cx="7221574" cy="5068623"/>
              </a:xfrm>
              <a:blipFill>
                <a:blip r:embed="rId3"/>
                <a:stretch>
                  <a:fillRect l="-351" t="-750" r="-17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线性回归</a:t>
            </a:r>
          </a:p>
        </p:txBody>
      </p:sp>
      <p:pic>
        <p:nvPicPr>
          <p:cNvPr id="4" name="图片 3">
            <a:extLst>
              <a:ext uri="{FF2B5EF4-FFF2-40B4-BE49-F238E27FC236}">
                <a16:creationId xmlns:a16="http://schemas.microsoft.com/office/drawing/2014/main" id="{5EEA58BE-A9C4-537C-B4B3-EEDB5DE77284}"/>
              </a:ext>
            </a:extLst>
          </p:cNvPr>
          <p:cNvPicPr>
            <a:picLocks noChangeAspect="1"/>
          </p:cNvPicPr>
          <p:nvPr/>
        </p:nvPicPr>
        <p:blipFill>
          <a:blip r:embed="rId4"/>
          <a:stretch>
            <a:fillRect/>
          </a:stretch>
        </p:blipFill>
        <p:spPr>
          <a:xfrm>
            <a:off x="2092960" y="2839910"/>
            <a:ext cx="4903263" cy="780847"/>
          </a:xfrm>
          <a:prstGeom prst="rect">
            <a:avLst/>
          </a:prstGeom>
        </p:spPr>
      </p:pic>
      <p:pic>
        <p:nvPicPr>
          <p:cNvPr id="5" name="图片 4">
            <a:extLst>
              <a:ext uri="{FF2B5EF4-FFF2-40B4-BE49-F238E27FC236}">
                <a16:creationId xmlns:a16="http://schemas.microsoft.com/office/drawing/2014/main" id="{C344386C-BCF7-FE4D-1D0F-D60AAE1B080A}"/>
              </a:ext>
            </a:extLst>
          </p:cNvPr>
          <p:cNvPicPr>
            <a:picLocks noChangeAspect="1"/>
          </p:cNvPicPr>
          <p:nvPr/>
        </p:nvPicPr>
        <p:blipFill rotWithShape="1">
          <a:blip r:embed="rId5"/>
          <a:srcRect l="-1263" t="-1552" r="51720" b="1552"/>
          <a:stretch/>
        </p:blipFill>
        <p:spPr>
          <a:xfrm>
            <a:off x="7705947" y="1248566"/>
            <a:ext cx="3104799" cy="3865693"/>
          </a:xfrm>
          <a:prstGeom prst="rect">
            <a:avLst/>
          </a:prstGeom>
        </p:spPr>
      </p:pic>
    </p:spTree>
    <p:extLst>
      <p:ext uri="{BB962C8B-B14F-4D97-AF65-F5344CB8AC3E}">
        <p14:creationId xmlns:p14="http://schemas.microsoft.com/office/powerpoint/2010/main" val="3666563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3"/>
                <a:ext cx="6446764" cy="4097909"/>
              </a:xfrm>
            </p:spPr>
            <p:txBody>
              <a:bodyPr>
                <a:normAutofit lnSpcReduction="10000"/>
              </a:bodyPr>
              <a:lstStyle/>
              <a:p>
                <a:r>
                  <a:rPr kumimoji="1" lang="en-US" altLang="zh-CN" sz="2000" dirty="0">
                    <a:solidFill>
                      <a:schemeClr val="tx1"/>
                    </a:solidFill>
                  </a:rPr>
                  <a:t>Ridge</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（岭回归）</a:t>
                </a:r>
                <a:endParaRPr kumimoji="1" lang="en-US" altLang="zh-CN" sz="2000" dirty="0">
                  <a:solidFill>
                    <a:schemeClr val="tx1"/>
                  </a:solidFill>
                </a:endParaRPr>
              </a:p>
              <a:p>
                <a:pPr lvl="1"/>
                <a:r>
                  <a:rPr kumimoji="1" lang="en-US" altLang="zh-CN" sz="1800" dirty="0">
                    <a:solidFill>
                      <a:schemeClr val="tx1"/>
                    </a:solidFill>
                  </a:rPr>
                  <a:t>L2</a:t>
                </a:r>
                <a:r>
                  <a:rPr kumimoji="1" lang="zh-CN" altLang="en-US" sz="1800" dirty="0">
                    <a:solidFill>
                      <a:schemeClr val="tx1"/>
                    </a:solidFill>
                  </a:rPr>
                  <a:t>范数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d>
                          <m:dPr>
                            <m:begChr m:val="|"/>
                            <m:endChr m:val="|"/>
                            <m:ctrlPr>
                              <a:rPr kumimoji="1" lang="en-US" altLang="zh-CN" sz="1800" b="0" i="1" smtClean="0">
                                <a:solidFill>
                                  <a:schemeClr val="tx1"/>
                                </a:solidFill>
                                <a:latin typeface="Cambria Math" panose="02040503050406030204" pitchFamily="18" charset="0"/>
                              </a:rPr>
                            </m:ctrlPr>
                          </m:dPr>
                          <m:e>
                            <m:d>
                              <m:dPr>
                                <m:begChr m:val="|"/>
                                <m:endChr m:val="|"/>
                                <m:ctrlPr>
                                  <a:rPr kumimoji="1" lang="en-US" altLang="zh-CN" sz="1800" b="0" i="1" smtClean="0">
                                    <a:solidFill>
                                      <a:schemeClr val="tx1"/>
                                    </a:solidFill>
                                    <a:latin typeface="Cambria Math" panose="02040503050406030204" pitchFamily="18" charset="0"/>
                                  </a:rPr>
                                </m:ctrlPr>
                              </m:dPr>
                              <m:e>
                                <m:r>
                                  <m:rPr>
                                    <m:sty m:val="p"/>
                                  </m:rPr>
                                  <a:rPr kumimoji="1" lang="en-US" altLang="zh-CN" sz="1800" b="0" i="0" smtClean="0">
                                    <a:solidFill>
                                      <a:schemeClr val="tx1"/>
                                    </a:solidFill>
                                    <a:latin typeface="Cambria Math" panose="02040503050406030204" pitchFamily="18" charset="0"/>
                                  </a:rPr>
                                  <m:t>w</m:t>
                                </m:r>
                              </m:e>
                            </m:d>
                          </m:e>
                        </m:d>
                      </m:e>
                      <m:sub>
                        <m:r>
                          <a:rPr kumimoji="1" lang="en-US" altLang="zh-CN" sz="1800" b="0" i="0" smtClean="0">
                            <a:solidFill>
                              <a:schemeClr val="tx1"/>
                            </a:solidFill>
                            <a:latin typeface="Cambria Math" panose="02040503050406030204" pitchFamily="18" charset="0"/>
                          </a:rPr>
                          <m:t>2</m:t>
                        </m:r>
                      </m:sub>
                    </m:sSub>
                    <m:r>
                      <a:rPr kumimoji="1" lang="en-US" altLang="zh-CN" sz="1800" b="0" i="0" smtClean="0">
                        <a:solidFill>
                          <a:schemeClr val="tx1"/>
                        </a:solidFill>
                        <a:latin typeface="Cambria Math" panose="02040503050406030204" pitchFamily="18" charset="0"/>
                      </a:rPr>
                      <m:t>=</m:t>
                    </m:r>
                    <m:rad>
                      <m:radPr>
                        <m:degHide m:val="on"/>
                        <m:ctrlPr>
                          <a:rPr kumimoji="1" lang="en-US" altLang="zh-CN" sz="1800" b="0" i="1" smtClean="0">
                            <a:solidFill>
                              <a:schemeClr val="tx1"/>
                            </a:solidFill>
                            <a:latin typeface="Cambria Math" panose="02040503050406030204" pitchFamily="18" charset="0"/>
                          </a:rPr>
                        </m:ctrlPr>
                      </m:radPr>
                      <m:deg/>
                      <m:e>
                        <m:nary>
                          <m:naryPr>
                            <m:chr m:val="∑"/>
                            <m:ctrlPr>
                              <a:rPr kumimoji="1" lang="en-US" altLang="zh-CN" sz="1800" b="0" i="1" smtClean="0">
                                <a:solidFill>
                                  <a:schemeClr val="tx1"/>
                                </a:solidFill>
                                <a:latin typeface="Cambria Math" panose="02040503050406030204" pitchFamily="18" charset="0"/>
                              </a:rPr>
                            </m:ctrlPr>
                          </m:naryPr>
                          <m:sub>
                            <m:r>
                              <m:rPr>
                                <m:brk m:alnAt="23"/>
                              </m:rPr>
                              <a:rPr kumimoji="1" lang="en-US" altLang="zh-CN" sz="1800" b="0" i="1" smtClean="0">
                                <a:solidFill>
                                  <a:schemeClr val="tx1"/>
                                </a:solidFill>
                                <a:latin typeface="Cambria Math" panose="02040503050406030204" pitchFamily="18" charset="0"/>
                              </a:rPr>
                              <m:t>𝑖</m:t>
                            </m:r>
                            <m:r>
                              <a:rPr kumimoji="1" lang="en-US" altLang="zh-CN" sz="1800" b="0" i="1" smtClean="0">
                                <a:solidFill>
                                  <a:schemeClr val="tx1"/>
                                </a:solidFill>
                                <a:latin typeface="Cambria Math" panose="02040503050406030204" pitchFamily="18" charset="0"/>
                              </a:rPr>
                              <m:t>=1</m:t>
                            </m:r>
                          </m:sub>
                          <m:sup>
                            <m:r>
                              <a:rPr kumimoji="1" lang="en-US" altLang="zh-CN" sz="1800" b="0" i="1" smtClean="0">
                                <a:solidFill>
                                  <a:schemeClr val="tx1"/>
                                </a:solidFill>
                                <a:latin typeface="Cambria Math" panose="02040503050406030204" pitchFamily="18" charset="0"/>
                              </a:rPr>
                              <m:t>𝑑</m:t>
                            </m:r>
                          </m:sup>
                          <m:e>
                            <m:sSubSup>
                              <m:sSubSupPr>
                                <m:ctrlPr>
                                  <a:rPr kumimoji="1" lang="en-US" altLang="zh-CN" sz="1800" b="0" i="1" smtClean="0">
                                    <a:solidFill>
                                      <a:schemeClr val="tx1"/>
                                    </a:solidFill>
                                    <a:latin typeface="Cambria Math" panose="02040503050406030204" pitchFamily="18" charset="0"/>
                                  </a:rPr>
                                </m:ctrlPr>
                              </m:sSubSupPr>
                              <m:e>
                                <m:r>
                                  <a:rPr kumimoji="1" lang="en-US" altLang="zh-CN" sz="1800" b="0" i="1" smtClean="0">
                                    <a:solidFill>
                                      <a:schemeClr val="tx1"/>
                                    </a:solidFill>
                                    <a:latin typeface="Cambria Math" panose="02040503050406030204" pitchFamily="18" charset="0"/>
                                  </a:rPr>
                                  <m:t>𝑤</m:t>
                                </m:r>
                              </m:e>
                              <m:sub>
                                <m:r>
                                  <a:rPr kumimoji="1" lang="en-US" altLang="zh-CN" sz="1800" b="0" i="1" smtClean="0">
                                    <a:solidFill>
                                      <a:schemeClr val="tx1"/>
                                    </a:solidFill>
                                    <a:latin typeface="Cambria Math" panose="02040503050406030204" pitchFamily="18" charset="0"/>
                                  </a:rPr>
                                  <m:t>𝑖</m:t>
                                </m:r>
                              </m:sub>
                              <m:sup>
                                <m:r>
                                  <a:rPr kumimoji="1" lang="en-US" altLang="zh-CN" sz="1800" b="0" i="1" smtClean="0">
                                    <a:solidFill>
                                      <a:schemeClr val="tx1"/>
                                    </a:solidFill>
                                    <a:latin typeface="Cambria Math" panose="02040503050406030204" pitchFamily="18" charset="0"/>
                                  </a:rPr>
                                  <m:t>2</m:t>
                                </m:r>
                              </m:sup>
                            </m:sSubSup>
                          </m:e>
                        </m:nary>
                      </m:e>
                    </m:rad>
                  </m:oMath>
                </a14:m>
                <a:endParaRPr kumimoji="1" lang="en-US" altLang="zh-CN" sz="1800" dirty="0">
                  <a:solidFill>
                    <a:schemeClr val="tx1"/>
                  </a:solidFill>
                </a:endParaRPr>
              </a:p>
              <a:p>
                <a:pPr lvl="1"/>
                <a:r>
                  <a:rPr kumimoji="1" lang="zh-CN" altLang="en-US" sz="1800" dirty="0">
                    <a:solidFill>
                      <a:schemeClr val="tx1"/>
                    </a:solidFill>
                  </a:rPr>
                  <a:t>优化目标 </a:t>
                </a:r>
                <a:r>
                  <a:rPr kumimoji="1" lang="en-US" altLang="zh-CN" sz="1800" dirty="0">
                    <a:solidFill>
                      <a:schemeClr val="tx1"/>
                    </a:solidFill>
                  </a:rPr>
                  <a:t>=</a:t>
                </a:r>
                <a:r>
                  <a:rPr kumimoji="1" lang="zh-CN" altLang="en-US" sz="1800" dirty="0">
                    <a:solidFill>
                      <a:schemeClr val="tx1"/>
                    </a:solidFill>
                  </a:rPr>
                  <a:t> 平方误差 </a:t>
                </a:r>
                <a:r>
                  <a:rPr kumimoji="1" lang="en-US" altLang="zh-CN" sz="1800" dirty="0">
                    <a:solidFill>
                      <a:schemeClr val="tx1"/>
                    </a:solidFill>
                  </a:rPr>
                  <a:t>+</a:t>
                </a:r>
                <a:r>
                  <a:rPr kumimoji="1" lang="zh-CN" altLang="en-US" sz="1800" dirty="0">
                    <a:solidFill>
                      <a:schemeClr val="tx1"/>
                    </a:solidFill>
                  </a:rPr>
                  <a:t> 权重</a:t>
                </a:r>
                <a:r>
                  <a:rPr kumimoji="1" lang="en-US" altLang="zh-CN" sz="1800" dirty="0">
                    <a:solidFill>
                      <a:schemeClr val="tx1"/>
                    </a:solidFill>
                  </a:rPr>
                  <a:t>L2</a:t>
                </a:r>
                <a:r>
                  <a:rPr kumimoji="1" lang="zh-CN" altLang="en-US" sz="1800" dirty="0">
                    <a:solidFill>
                      <a:schemeClr val="tx1"/>
                    </a:solidFill>
                  </a:rPr>
                  <a:t>范数约束项</a:t>
                </a:r>
                <a:endParaRPr kumimoji="1" lang="en-US" altLang="zh-CN" sz="1800" dirty="0">
                  <a:solidFill>
                    <a:schemeClr val="tx1"/>
                  </a:solidFill>
                </a:endParaRPr>
              </a:p>
              <a:p>
                <a:pPr lvl="1"/>
                <a:endParaRPr kumimoji="1" lang="en-US" altLang="zh-CN" sz="1800" dirty="0">
                  <a:solidFill>
                    <a:schemeClr val="tx1"/>
                  </a:solidFill>
                </a:endParaRPr>
              </a:p>
              <a:p>
                <a:pPr lvl="1"/>
                <a:endParaRPr kumimoji="1" lang="en-US" altLang="zh-CN" sz="1800" dirty="0">
                  <a:solidFill>
                    <a:schemeClr val="tx1"/>
                  </a:solidFill>
                </a:endParaRPr>
              </a:p>
              <a:p>
                <a:pPr lvl="1"/>
                <a:endParaRPr kumimoji="1" lang="en-US" altLang="zh-CN" sz="1800" dirty="0">
                  <a:solidFill>
                    <a:schemeClr val="tx1"/>
                  </a:solidFill>
                </a:endParaRPr>
              </a:p>
              <a:p>
                <a:pPr lvl="1"/>
                <a:r>
                  <a:rPr kumimoji="1" lang="zh-CN" altLang="en-US" sz="1800" dirty="0">
                    <a:solidFill>
                      <a:schemeClr val="tx1"/>
                    </a:solidFill>
                  </a:rPr>
                  <a:t>岭回归通常会使用核方法 </a:t>
                </a:r>
                <a:r>
                  <a:rPr kumimoji="1" lang="en-US" altLang="zh-CN" sz="1800" dirty="0">
                    <a:solidFill>
                      <a:schemeClr val="tx1"/>
                    </a:solidFill>
                    <a:sym typeface="Wingdings" pitchFamily="2" charset="2"/>
                  </a:rPr>
                  <a:t></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Kernel</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Ridge</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Regression</a:t>
                </a:r>
                <a:r>
                  <a:rPr kumimoji="1" lang="zh-CN" altLang="en-US" sz="1800" dirty="0">
                    <a:solidFill>
                      <a:schemeClr val="tx1"/>
                    </a:solidFill>
                    <a:sym typeface="Wingdings" pitchFamily="2" charset="2"/>
                  </a:rPr>
                  <a:t> </a:t>
                </a:r>
                <a:endParaRPr kumimoji="1" lang="en-US" altLang="zh-CN" sz="1800" dirty="0">
                  <a:solidFill>
                    <a:schemeClr val="tx1"/>
                  </a:solidFill>
                </a:endParaRPr>
              </a:p>
              <a:p>
                <a:pPr lvl="2"/>
                <a:r>
                  <a:rPr kumimoji="1" lang="zh-CN" altLang="en-US" sz="1600" dirty="0">
                    <a:solidFill>
                      <a:schemeClr val="tx1"/>
                    </a:solidFill>
                  </a:rPr>
                  <a:t>核方法可以将线性不可分变为线性可分，二次正则项可以防止过拟合 </a:t>
                </a:r>
                <a:r>
                  <a:rPr kumimoji="1" lang="en-US" altLang="zh-CN" sz="1600" dirty="0">
                    <a:solidFill>
                      <a:schemeClr val="tx1"/>
                    </a:solidFill>
                    <a:sym typeface="Wingdings" pitchFamily="2" charset="2"/>
                  </a:rPr>
                  <a:t></a:t>
                </a:r>
                <a:r>
                  <a:rPr kumimoji="1" lang="zh-CN" altLang="en-US" sz="1600" dirty="0">
                    <a:solidFill>
                      <a:schemeClr val="tx1"/>
                    </a:solidFill>
                    <a:sym typeface="Wingdings" pitchFamily="2" charset="2"/>
                  </a:rPr>
                  <a:t> 岭回归</a:t>
                </a:r>
                <a:r>
                  <a:rPr kumimoji="1" lang="zh-CN" altLang="en-US" sz="1600" dirty="0">
                    <a:solidFill>
                      <a:schemeClr val="tx1"/>
                    </a:solidFill>
                  </a:rPr>
                  <a:t>可以兼顾拟合非线性关系和防止过拟合</a:t>
                </a:r>
                <a:r>
                  <a:rPr kumimoji="1" lang="zh-CN" altLang="en-US" sz="1300" dirty="0">
                    <a:solidFill>
                      <a:schemeClr val="tx1"/>
                    </a:solidFill>
                  </a:rPr>
                  <a:t>😃</a:t>
                </a:r>
                <a:endParaRPr kumimoji="1" lang="en-US" altLang="zh-CN" sz="1600" dirty="0">
                  <a:solidFill>
                    <a:schemeClr val="tx1"/>
                  </a:solidFill>
                </a:endParaRPr>
              </a:p>
              <a:p>
                <a:pPr lvl="2"/>
                <a:r>
                  <a:rPr kumimoji="1" lang="zh-CN" altLang="en-US" sz="1600" dirty="0">
                    <a:solidFill>
                      <a:schemeClr val="tx1"/>
                    </a:solidFill>
                  </a:rPr>
                  <a:t>无法得到稀疏解，对于大规模数据计算复杂度较高</a:t>
                </a:r>
                <a:r>
                  <a:rPr kumimoji="1" lang="zh-CN" altLang="en-US" sz="1300" dirty="0">
                    <a:solidFill>
                      <a:schemeClr val="tx1"/>
                    </a:solidFill>
                  </a:rPr>
                  <a:t>🙁</a:t>
                </a:r>
                <a:endParaRPr kumimoji="1" lang="en-US" altLang="zh-CN" sz="1300" dirty="0">
                  <a:solidFill>
                    <a:schemeClr val="tx1"/>
                  </a:solidFill>
                </a:endParaRPr>
              </a:p>
              <a:p>
                <a:pPr lvl="1"/>
                <a:endParaRPr kumimoji="1" lang="en-US" altLang="zh-CN" sz="1800" dirty="0">
                  <a:solidFill>
                    <a:schemeClr val="tx1"/>
                  </a:solidFill>
                </a:endParaRPr>
              </a:p>
              <a:p>
                <a:pPr lvl="1"/>
                <a:endParaRPr kumimoji="1" lang="en-US" altLang="zh-CN" sz="1800" dirty="0">
                  <a:solidFill>
                    <a:schemeClr val="tx1"/>
                  </a:solidFill>
                </a:endParaRPr>
              </a:p>
              <a:p>
                <a:pPr lvl="1"/>
                <a:endParaRPr kumimoji="1" lang="en-US" altLang="zh-CN" sz="1400"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6" y="1608623"/>
                <a:ext cx="6446764" cy="4097909"/>
              </a:xfrm>
              <a:blipFill>
                <a:blip r:embed="rId3"/>
                <a:stretch>
                  <a:fillRect l="-393" t="-154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线性回归</a:t>
            </a:r>
          </a:p>
        </p:txBody>
      </p:sp>
      <p:pic>
        <p:nvPicPr>
          <p:cNvPr id="5" name="图片 4">
            <a:extLst>
              <a:ext uri="{FF2B5EF4-FFF2-40B4-BE49-F238E27FC236}">
                <a16:creationId xmlns:a16="http://schemas.microsoft.com/office/drawing/2014/main" id="{4993ABAE-29E5-4D9A-5479-FEACE373A85F}"/>
              </a:ext>
            </a:extLst>
          </p:cNvPr>
          <p:cNvPicPr>
            <a:picLocks noChangeAspect="1"/>
          </p:cNvPicPr>
          <p:nvPr/>
        </p:nvPicPr>
        <p:blipFill>
          <a:blip r:embed="rId4"/>
          <a:stretch>
            <a:fillRect/>
          </a:stretch>
        </p:blipFill>
        <p:spPr>
          <a:xfrm>
            <a:off x="1991087" y="3151771"/>
            <a:ext cx="5579253" cy="900449"/>
          </a:xfrm>
          <a:prstGeom prst="rect">
            <a:avLst/>
          </a:prstGeom>
        </p:spPr>
      </p:pic>
      <p:pic>
        <p:nvPicPr>
          <p:cNvPr id="6" name="图片 5">
            <a:extLst>
              <a:ext uri="{FF2B5EF4-FFF2-40B4-BE49-F238E27FC236}">
                <a16:creationId xmlns:a16="http://schemas.microsoft.com/office/drawing/2014/main" id="{B70ED55A-F7C8-A887-22C8-86CFA3807673}"/>
              </a:ext>
            </a:extLst>
          </p:cNvPr>
          <p:cNvPicPr>
            <a:picLocks noChangeAspect="1"/>
          </p:cNvPicPr>
          <p:nvPr/>
        </p:nvPicPr>
        <p:blipFill rotWithShape="1">
          <a:blip r:embed="rId5"/>
          <a:srcRect l="47370" t="-1552" r="11299" b="1552"/>
          <a:stretch/>
        </p:blipFill>
        <p:spPr>
          <a:xfrm>
            <a:off x="8584131" y="991997"/>
            <a:ext cx="1833470" cy="2736372"/>
          </a:xfrm>
          <a:prstGeom prst="rect">
            <a:avLst/>
          </a:prstGeom>
        </p:spPr>
      </p:pic>
      <p:pic>
        <p:nvPicPr>
          <p:cNvPr id="4" name="图片 3">
            <a:extLst>
              <a:ext uri="{FF2B5EF4-FFF2-40B4-BE49-F238E27FC236}">
                <a16:creationId xmlns:a16="http://schemas.microsoft.com/office/drawing/2014/main" id="{4A10CBBE-AC46-F762-BB03-D342408FCE37}"/>
              </a:ext>
            </a:extLst>
          </p:cNvPr>
          <p:cNvPicPr>
            <a:picLocks noChangeAspect="1"/>
          </p:cNvPicPr>
          <p:nvPr/>
        </p:nvPicPr>
        <p:blipFill>
          <a:blip r:embed="rId6"/>
          <a:stretch>
            <a:fillRect/>
          </a:stretch>
        </p:blipFill>
        <p:spPr>
          <a:xfrm>
            <a:off x="7424531" y="4302843"/>
            <a:ext cx="4483827" cy="1168275"/>
          </a:xfrm>
          <a:prstGeom prst="rect">
            <a:avLst/>
          </a:prstGeom>
        </p:spPr>
      </p:pic>
    </p:spTree>
    <p:extLst>
      <p:ext uri="{BB962C8B-B14F-4D97-AF65-F5344CB8AC3E}">
        <p14:creationId xmlns:p14="http://schemas.microsoft.com/office/powerpoint/2010/main" val="306496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9254992" cy="3986744"/>
          </a:xfrm>
        </p:spPr>
        <p:txBody>
          <a:bodyPr>
            <a:normAutofit/>
          </a:bodyPr>
          <a:lstStyle/>
          <a:p>
            <a:r>
              <a:rPr kumimoji="1" lang="en-US" altLang="zh-CN" sz="2000" dirty="0">
                <a:solidFill>
                  <a:schemeClr val="tx1"/>
                </a:solidFill>
              </a:rPr>
              <a:t>Elastic</a:t>
            </a:r>
            <a:r>
              <a:rPr kumimoji="1" lang="zh-CN" altLang="en-US" sz="2000" dirty="0">
                <a:solidFill>
                  <a:schemeClr val="tx1"/>
                </a:solidFill>
              </a:rPr>
              <a:t> </a:t>
            </a:r>
            <a:r>
              <a:rPr kumimoji="1" lang="en-US" altLang="zh-CN" sz="2000" dirty="0">
                <a:solidFill>
                  <a:schemeClr val="tx1"/>
                </a:solidFill>
              </a:rPr>
              <a:t>Net</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 </a:t>
            </a:r>
            <a:r>
              <a:rPr kumimoji="1" lang="en-US" altLang="zh-CN" sz="2000" dirty="0">
                <a:solidFill>
                  <a:schemeClr val="tx1"/>
                </a:solidFill>
              </a:rPr>
              <a:t>LR</a:t>
            </a:r>
            <a:r>
              <a:rPr kumimoji="1" lang="zh-CN" altLang="en-US" sz="2000" dirty="0">
                <a:solidFill>
                  <a:schemeClr val="tx1"/>
                </a:solidFill>
              </a:rPr>
              <a:t> </a:t>
            </a:r>
            <a:r>
              <a:rPr kumimoji="1" lang="en-US" altLang="zh-CN" sz="2000" dirty="0">
                <a:solidFill>
                  <a:schemeClr val="tx1"/>
                </a:solidFill>
              </a:rPr>
              <a:t>+</a:t>
            </a:r>
            <a:r>
              <a:rPr kumimoji="1" lang="zh-CN" altLang="en-US" sz="2000" dirty="0">
                <a:solidFill>
                  <a:schemeClr val="tx1"/>
                </a:solidFill>
              </a:rPr>
              <a:t> </a:t>
            </a:r>
            <a:r>
              <a:rPr kumimoji="1" lang="en-US" altLang="zh-CN" sz="2000" dirty="0">
                <a:solidFill>
                  <a:schemeClr val="tx1"/>
                </a:solidFill>
              </a:rPr>
              <a:t>L1-Norm</a:t>
            </a:r>
            <a:r>
              <a:rPr kumimoji="1" lang="zh-CN" altLang="en-US" sz="2000" dirty="0">
                <a:solidFill>
                  <a:schemeClr val="tx1"/>
                </a:solidFill>
              </a:rPr>
              <a:t> </a:t>
            </a:r>
            <a:r>
              <a:rPr kumimoji="1" lang="en-US" altLang="zh-CN" sz="2000" dirty="0">
                <a:solidFill>
                  <a:schemeClr val="tx1"/>
                </a:solidFill>
              </a:rPr>
              <a:t>Reg</a:t>
            </a:r>
            <a:r>
              <a:rPr kumimoji="1" lang="zh-CN" altLang="en-US" sz="2000" dirty="0">
                <a:solidFill>
                  <a:schemeClr val="tx1"/>
                </a:solidFill>
              </a:rPr>
              <a:t> </a:t>
            </a:r>
            <a:r>
              <a:rPr kumimoji="1" lang="en-US" altLang="zh-CN" sz="2000" dirty="0">
                <a:solidFill>
                  <a:schemeClr val="tx1"/>
                </a:solidFill>
              </a:rPr>
              <a:t>+</a:t>
            </a:r>
            <a:r>
              <a:rPr kumimoji="1" lang="zh-CN" altLang="en-US" sz="2000" dirty="0">
                <a:solidFill>
                  <a:schemeClr val="tx1"/>
                </a:solidFill>
              </a:rPr>
              <a:t> </a:t>
            </a:r>
            <a:r>
              <a:rPr kumimoji="1" lang="en-US" altLang="zh-CN" sz="2000" dirty="0">
                <a:solidFill>
                  <a:schemeClr val="tx1"/>
                </a:solidFill>
              </a:rPr>
              <a:t>L2-Norm</a:t>
            </a:r>
            <a:r>
              <a:rPr kumimoji="1" lang="zh-CN" altLang="en-US" sz="2000" dirty="0">
                <a:solidFill>
                  <a:schemeClr val="tx1"/>
                </a:solidFill>
              </a:rPr>
              <a:t> </a:t>
            </a:r>
            <a:r>
              <a:rPr kumimoji="1" lang="en-US" altLang="zh-CN" sz="2000" dirty="0">
                <a:solidFill>
                  <a:schemeClr val="tx1"/>
                </a:solidFill>
              </a:rPr>
              <a:t>Reg</a:t>
            </a:r>
            <a:r>
              <a:rPr kumimoji="1" lang="zh-CN" altLang="en-US" sz="2000" dirty="0">
                <a:solidFill>
                  <a:schemeClr val="tx1"/>
                </a:solidFill>
              </a:rPr>
              <a:t> </a:t>
            </a:r>
            <a:endParaRPr kumimoji="1" lang="en-US" altLang="zh-CN" sz="2000" dirty="0">
              <a:solidFill>
                <a:schemeClr val="tx1"/>
              </a:solidFill>
            </a:endParaRPr>
          </a:p>
          <a:p>
            <a:pPr lvl="1"/>
            <a:r>
              <a:rPr kumimoji="1" lang="zh-CN" altLang="en-US" dirty="0">
                <a:solidFill>
                  <a:schemeClr val="tx1"/>
                </a:solidFill>
              </a:rPr>
              <a:t>结合了</a:t>
            </a:r>
            <a:r>
              <a:rPr kumimoji="1" lang="en-US" altLang="zh-CN" dirty="0">
                <a:solidFill>
                  <a:schemeClr val="tx1"/>
                </a:solidFill>
              </a:rPr>
              <a:t>LASSO</a:t>
            </a:r>
            <a:r>
              <a:rPr kumimoji="1" lang="zh-CN" altLang="en-US" dirty="0">
                <a:solidFill>
                  <a:schemeClr val="tx1"/>
                </a:solidFill>
              </a:rPr>
              <a:t> 和 </a:t>
            </a:r>
            <a:r>
              <a:rPr kumimoji="1" lang="en-US" altLang="zh-CN" dirty="0">
                <a:solidFill>
                  <a:schemeClr val="tx1"/>
                </a:solidFill>
              </a:rPr>
              <a:t>Ridge</a:t>
            </a:r>
            <a:r>
              <a:rPr kumimoji="1" lang="zh-CN" altLang="en-US" dirty="0">
                <a:solidFill>
                  <a:schemeClr val="tx1"/>
                </a:solidFill>
              </a:rPr>
              <a:t> 的正则思想</a:t>
            </a:r>
            <a:endParaRPr kumimoji="1" lang="en-US" altLang="zh-CN" dirty="0">
              <a:solidFill>
                <a:schemeClr val="tx1"/>
              </a:solidFill>
            </a:endParaRPr>
          </a:p>
          <a:p>
            <a:pPr lvl="1"/>
            <a:endParaRPr kumimoji="1" lang="en-US" altLang="zh-CN" dirty="0">
              <a:solidFill>
                <a:schemeClr val="tx1"/>
              </a:solidFill>
            </a:endParaRPr>
          </a:p>
          <a:p>
            <a:pPr lvl="1"/>
            <a:endParaRPr kumimoji="1" lang="en-US" altLang="zh-CN" dirty="0">
              <a:solidFill>
                <a:schemeClr val="tx1"/>
              </a:solidFill>
            </a:endParaRPr>
          </a:p>
          <a:p>
            <a:pPr lvl="1"/>
            <a:endParaRPr kumimoji="1" lang="en-US" altLang="zh-CN" dirty="0">
              <a:solidFill>
                <a:schemeClr val="tx1"/>
              </a:solidFill>
            </a:endParaRPr>
          </a:p>
          <a:p>
            <a:pPr lvl="1"/>
            <a:r>
              <a:rPr kumimoji="1" lang="zh-CN" altLang="en-US" dirty="0">
                <a:solidFill>
                  <a:schemeClr val="tx1"/>
                </a:solidFill>
              </a:rPr>
              <a:t>学习资料</a:t>
            </a:r>
            <a:endParaRPr kumimoji="1" lang="en-US" altLang="zh-CN" dirty="0">
              <a:solidFill>
                <a:schemeClr val="tx1"/>
              </a:solidFill>
            </a:endParaRPr>
          </a:p>
          <a:p>
            <a:pPr lvl="2"/>
            <a:r>
              <a:rPr kumimoji="1" lang="en-US" altLang="zh-CN" dirty="0">
                <a:solidFill>
                  <a:schemeClr val="tx1"/>
                </a:solidFill>
                <a:hlinkClick r:id="rId3"/>
              </a:rPr>
              <a:t>https://scikit-learn.org/stable/modules/generated/sklearn.linear_model.ElasticNet.html</a:t>
            </a:r>
            <a:endParaRPr kumimoji="1" lang="en-US" altLang="zh-CN" dirty="0">
              <a:solidFill>
                <a:schemeClr val="tx1"/>
              </a:solidFill>
            </a:endParaRPr>
          </a:p>
          <a:p>
            <a:pPr lvl="2"/>
            <a:r>
              <a:rPr kumimoji="1" lang="en-US" altLang="zh-CN" dirty="0">
                <a:solidFill>
                  <a:schemeClr val="tx1"/>
                </a:solidFill>
              </a:rPr>
              <a:t>https://</a:t>
            </a:r>
            <a:r>
              <a:rPr kumimoji="1" lang="en-US" altLang="zh-CN" dirty="0" err="1">
                <a:solidFill>
                  <a:schemeClr val="tx1"/>
                </a:solidFill>
              </a:rPr>
              <a:t>blog.csdn.net</a:t>
            </a:r>
            <a:r>
              <a:rPr kumimoji="1" lang="en-US" altLang="zh-CN" dirty="0">
                <a:solidFill>
                  <a:schemeClr val="tx1"/>
                </a:solidFill>
              </a:rPr>
              <a:t>/</a:t>
            </a:r>
            <a:r>
              <a:rPr kumimoji="1" lang="en-US" altLang="zh-CN" dirty="0" err="1">
                <a:solidFill>
                  <a:schemeClr val="tx1"/>
                </a:solidFill>
              </a:rPr>
              <a:t>sai_simon</a:t>
            </a:r>
            <a:r>
              <a:rPr kumimoji="1" lang="en-US" altLang="zh-CN" dirty="0">
                <a:solidFill>
                  <a:schemeClr val="tx1"/>
                </a:solidFill>
              </a:rPr>
              <a:t>/article/details/122376407</a:t>
            </a:r>
          </a:p>
          <a:p>
            <a:pPr lvl="1"/>
            <a:endParaRPr kumimoji="1" lang="en-US" altLang="zh-CN" sz="1800" dirty="0">
              <a:solidFill>
                <a:schemeClr val="tx1"/>
              </a:solidFill>
            </a:endParaRPr>
          </a:p>
          <a:p>
            <a:pPr lvl="1"/>
            <a:endParaRPr kumimoji="1" lang="en-US" altLang="zh-CN" sz="1800" dirty="0">
              <a:solidFill>
                <a:schemeClr val="tx1"/>
              </a:solidFill>
            </a:endParaRPr>
          </a:p>
          <a:p>
            <a:pPr lvl="1"/>
            <a:endParaRPr kumimoji="1" lang="en-US" altLang="zh-CN" sz="14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线性回归（自学）</a:t>
            </a:r>
          </a:p>
        </p:txBody>
      </p:sp>
      <p:pic>
        <p:nvPicPr>
          <p:cNvPr id="4" name="图片 3">
            <a:extLst>
              <a:ext uri="{FF2B5EF4-FFF2-40B4-BE49-F238E27FC236}">
                <a16:creationId xmlns:a16="http://schemas.microsoft.com/office/drawing/2014/main" id="{80110295-0E1F-84CE-9EDB-0EB558557108}"/>
              </a:ext>
            </a:extLst>
          </p:cNvPr>
          <p:cNvPicPr>
            <a:picLocks noChangeAspect="1"/>
          </p:cNvPicPr>
          <p:nvPr/>
        </p:nvPicPr>
        <p:blipFill>
          <a:blip r:embed="rId4"/>
          <a:stretch>
            <a:fillRect/>
          </a:stretch>
        </p:blipFill>
        <p:spPr>
          <a:xfrm>
            <a:off x="2358804" y="2324100"/>
            <a:ext cx="6921500" cy="1104900"/>
          </a:xfrm>
          <a:prstGeom prst="rect">
            <a:avLst/>
          </a:prstGeom>
        </p:spPr>
      </p:pic>
    </p:spTree>
    <p:extLst>
      <p:ext uri="{BB962C8B-B14F-4D97-AF65-F5344CB8AC3E}">
        <p14:creationId xmlns:p14="http://schemas.microsoft.com/office/powerpoint/2010/main" val="56441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106990-026D-7CBB-A09D-E355E62F851C}"/>
              </a:ext>
            </a:extLst>
          </p:cNvPr>
          <p:cNvSpPr>
            <a:spLocks noGrp="1"/>
          </p:cNvSpPr>
          <p:nvPr>
            <p:ph idx="1"/>
          </p:nvPr>
        </p:nvSpPr>
        <p:spPr/>
        <p:txBody>
          <a:bodyPr>
            <a:normAutofit/>
          </a:bodyPr>
          <a:lstStyle/>
          <a:p>
            <a:r>
              <a:rPr kumimoji="1" lang="en-US" altLang="zh-CN" sz="2800" dirty="0"/>
              <a:t>Kaggle</a:t>
            </a:r>
            <a:r>
              <a:rPr kumimoji="1" lang="zh-CN" altLang="en-US" sz="2800" dirty="0"/>
              <a:t>回归任务经典</a:t>
            </a:r>
            <a:r>
              <a:rPr kumimoji="1" lang="en-US" altLang="zh-CN" sz="2800" dirty="0"/>
              <a:t>demo</a:t>
            </a:r>
            <a:r>
              <a:rPr kumimoji="1" lang="zh-CN" altLang="en-US" sz="2800" dirty="0"/>
              <a:t>：机票价格预测</a:t>
            </a:r>
          </a:p>
        </p:txBody>
      </p:sp>
      <p:sp>
        <p:nvSpPr>
          <p:cNvPr id="3" name="标题 2">
            <a:extLst>
              <a:ext uri="{FF2B5EF4-FFF2-40B4-BE49-F238E27FC236}">
                <a16:creationId xmlns:a16="http://schemas.microsoft.com/office/drawing/2014/main" id="{BA775BD5-B0A1-5E55-7FF7-7CD072CF8424}"/>
              </a:ext>
            </a:extLst>
          </p:cNvPr>
          <p:cNvSpPr>
            <a:spLocks noGrp="1"/>
          </p:cNvSpPr>
          <p:nvPr>
            <p:ph type="title"/>
          </p:nvPr>
        </p:nvSpPr>
        <p:spPr/>
        <p:txBody>
          <a:bodyPr>
            <a:normAutofit/>
          </a:bodyPr>
          <a:lstStyle/>
          <a:p>
            <a:r>
              <a:rPr kumimoji="1" lang="en-US" altLang="zh-CN" sz="4000" dirty="0"/>
              <a:t>Demo</a:t>
            </a:r>
            <a:r>
              <a:rPr kumimoji="1" lang="zh-CN" altLang="en-US" sz="4000" dirty="0"/>
              <a:t> 演示</a:t>
            </a:r>
            <a:r>
              <a:rPr kumimoji="1" lang="en-US" altLang="zh-CN" sz="4000" dirty="0"/>
              <a:t>-</a:t>
            </a:r>
            <a:r>
              <a:rPr kumimoji="1" lang="zh-CN" altLang="en-US" sz="4000" dirty="0"/>
              <a:t>线性回归</a:t>
            </a:r>
          </a:p>
        </p:txBody>
      </p:sp>
    </p:spTree>
    <p:extLst>
      <p:ext uri="{BB962C8B-B14F-4D97-AF65-F5344CB8AC3E}">
        <p14:creationId xmlns:p14="http://schemas.microsoft.com/office/powerpoint/2010/main" val="90256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7638843" cy="5249376"/>
          </a:xfrm>
        </p:spPr>
        <p:txBody>
          <a:bodyPr>
            <a:normAutofit/>
          </a:bodyPr>
          <a:lstStyle/>
          <a:p>
            <a:r>
              <a:rPr kumimoji="1" lang="zh-CN" altLang="en-US" sz="2000" dirty="0">
                <a:solidFill>
                  <a:schemeClr val="tx1"/>
                </a:solidFill>
              </a:rPr>
              <a:t>支持向量回归（</a:t>
            </a:r>
            <a:r>
              <a:rPr kumimoji="1" lang="en-US" altLang="zh-CN" sz="2000" dirty="0">
                <a:solidFill>
                  <a:schemeClr val="tx1"/>
                </a:solidFill>
              </a:rPr>
              <a:t>Support</a:t>
            </a:r>
            <a:r>
              <a:rPr kumimoji="1" lang="zh-CN" altLang="en-US" sz="2000" dirty="0">
                <a:solidFill>
                  <a:schemeClr val="tx1"/>
                </a:solidFill>
              </a:rPr>
              <a:t> </a:t>
            </a:r>
            <a:r>
              <a:rPr kumimoji="1" lang="en-US" altLang="zh-CN" sz="2000" dirty="0">
                <a:solidFill>
                  <a:schemeClr val="tx1"/>
                </a:solidFill>
              </a:rPr>
              <a:t>Vector</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a:t>
            </a:r>
            <a:endParaRPr kumimoji="1" lang="en-US" altLang="zh-CN" sz="2000" dirty="0">
              <a:solidFill>
                <a:schemeClr val="tx1"/>
              </a:solidFill>
            </a:endParaRPr>
          </a:p>
          <a:p>
            <a:pPr lvl="1"/>
            <a:r>
              <a:rPr kumimoji="1" lang="zh-CN" altLang="en-US" sz="1800" dirty="0">
                <a:solidFill>
                  <a:schemeClr val="tx1"/>
                </a:solidFill>
              </a:rPr>
              <a:t>启发于分类任务中的常用方法支持向量机（</a:t>
            </a:r>
            <a:r>
              <a:rPr kumimoji="1" lang="en-US" altLang="zh-CN" sz="1800" dirty="0">
                <a:solidFill>
                  <a:schemeClr val="tx1"/>
                </a:solidFill>
              </a:rPr>
              <a:t>SVM</a:t>
            </a:r>
            <a:r>
              <a:rPr kumimoji="1" lang="zh-CN" altLang="en-US" sz="1800" dirty="0">
                <a:solidFill>
                  <a:schemeClr val="tx1"/>
                </a:solidFill>
              </a:rPr>
              <a:t>）：支持向量机通过最大化正例和负例边界超平面之间的距离来提高分类鲁棒性</a:t>
            </a:r>
            <a:endParaRPr kumimoji="1" lang="en-US" altLang="zh-CN" sz="1800" dirty="0">
              <a:solidFill>
                <a:schemeClr val="tx1"/>
              </a:solidFill>
            </a:endParaRPr>
          </a:p>
          <a:p>
            <a:pPr lvl="1"/>
            <a:r>
              <a:rPr kumimoji="1" lang="zh-CN" altLang="en-US" sz="1800" dirty="0">
                <a:solidFill>
                  <a:schemeClr val="tx1"/>
                </a:solidFill>
              </a:rPr>
              <a:t>最大化间隔最终可以转换为以下优化目标</a:t>
            </a:r>
            <a:r>
              <a:rPr kumimoji="1" lang="en-US" altLang="zh-CN" sz="1800" dirty="0">
                <a:solidFill>
                  <a:schemeClr val="tx1"/>
                </a:solidFill>
                <a:sym typeface="Wingdings" pitchFamily="2" charset="2"/>
              </a:rPr>
              <a:t>(Soft</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SVM</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to</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Regularized</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Risk</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Minimization):</a:t>
            </a:r>
            <a:r>
              <a:rPr kumimoji="1" lang="zh-CN" altLang="en-US" sz="1800" dirty="0">
                <a:solidFill>
                  <a:schemeClr val="tx1"/>
                </a:solidFill>
                <a:sym typeface="Wingdings" pitchFamily="2" charset="2"/>
              </a:rPr>
              <a:t> </a:t>
            </a:r>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r>
              <a:rPr kumimoji="1" lang="en-US" altLang="zh-CN" sz="1800" dirty="0">
                <a:solidFill>
                  <a:schemeClr val="tx1"/>
                </a:solidFill>
                <a:sym typeface="Wingdings" pitchFamily="2" charset="2"/>
              </a:rPr>
              <a:t>SVR</a:t>
            </a:r>
            <a:r>
              <a:rPr kumimoji="1" lang="zh-CN" altLang="en-US" sz="1800" dirty="0">
                <a:solidFill>
                  <a:schemeClr val="tx1"/>
                </a:solidFill>
                <a:sym typeface="Wingdings" pitchFamily="2" charset="2"/>
              </a:rPr>
              <a:t> 也有相似的优化目标：</a:t>
            </a:r>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endParaRPr kumimoji="1" lang="en-US" altLang="zh-CN" sz="18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支持向量回归（自学）</a:t>
            </a:r>
          </a:p>
        </p:txBody>
      </p:sp>
      <p:pic>
        <p:nvPicPr>
          <p:cNvPr id="4" name="图片 3">
            <a:extLst>
              <a:ext uri="{FF2B5EF4-FFF2-40B4-BE49-F238E27FC236}">
                <a16:creationId xmlns:a16="http://schemas.microsoft.com/office/drawing/2014/main" id="{AEF3F6A1-CB5A-BD3D-F63F-CF1A869C793F}"/>
              </a:ext>
            </a:extLst>
          </p:cNvPr>
          <p:cNvPicPr>
            <a:picLocks noChangeAspect="1"/>
          </p:cNvPicPr>
          <p:nvPr/>
        </p:nvPicPr>
        <p:blipFill>
          <a:blip r:embed="rId3"/>
          <a:stretch>
            <a:fillRect/>
          </a:stretch>
        </p:blipFill>
        <p:spPr>
          <a:xfrm>
            <a:off x="8254262" y="593424"/>
            <a:ext cx="2384861" cy="1892595"/>
          </a:xfrm>
          <a:prstGeom prst="rect">
            <a:avLst/>
          </a:prstGeom>
        </p:spPr>
      </p:pic>
      <p:pic>
        <p:nvPicPr>
          <p:cNvPr id="5" name="图片 4">
            <a:extLst>
              <a:ext uri="{FF2B5EF4-FFF2-40B4-BE49-F238E27FC236}">
                <a16:creationId xmlns:a16="http://schemas.microsoft.com/office/drawing/2014/main" id="{86D30681-9921-33D5-812C-8642ECACB1E8}"/>
              </a:ext>
            </a:extLst>
          </p:cNvPr>
          <p:cNvPicPr>
            <a:picLocks noChangeAspect="1"/>
          </p:cNvPicPr>
          <p:nvPr/>
        </p:nvPicPr>
        <p:blipFill>
          <a:blip r:embed="rId4"/>
          <a:stretch>
            <a:fillRect/>
          </a:stretch>
        </p:blipFill>
        <p:spPr>
          <a:xfrm>
            <a:off x="2031262" y="3501219"/>
            <a:ext cx="6223000" cy="901700"/>
          </a:xfrm>
          <a:prstGeom prst="rect">
            <a:avLst/>
          </a:prstGeom>
        </p:spPr>
      </p:pic>
      <p:pic>
        <p:nvPicPr>
          <p:cNvPr id="7" name="图片 6">
            <a:extLst>
              <a:ext uri="{FF2B5EF4-FFF2-40B4-BE49-F238E27FC236}">
                <a16:creationId xmlns:a16="http://schemas.microsoft.com/office/drawing/2014/main" id="{8EF61FD0-A256-87E5-94EE-DE206A3A8C34}"/>
              </a:ext>
            </a:extLst>
          </p:cNvPr>
          <p:cNvPicPr>
            <a:picLocks noChangeAspect="1"/>
          </p:cNvPicPr>
          <p:nvPr/>
        </p:nvPicPr>
        <p:blipFill>
          <a:blip r:embed="rId5"/>
          <a:stretch>
            <a:fillRect/>
          </a:stretch>
        </p:blipFill>
        <p:spPr>
          <a:xfrm>
            <a:off x="2253364" y="5113319"/>
            <a:ext cx="6388100" cy="609600"/>
          </a:xfrm>
          <a:prstGeom prst="rect">
            <a:avLst/>
          </a:prstGeom>
        </p:spPr>
      </p:pic>
    </p:spTree>
    <p:extLst>
      <p:ext uri="{BB962C8B-B14F-4D97-AF65-F5344CB8AC3E}">
        <p14:creationId xmlns:p14="http://schemas.microsoft.com/office/powerpoint/2010/main" val="285843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6AA08-C32B-6F4E-8AB3-67AE085DA5BA}"/>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E4B3B5DF-DAF7-B946-AB06-11AE7FF1176B}"/>
              </a:ext>
            </a:extLst>
          </p:cNvPr>
          <p:cNvSpPr>
            <a:spLocks noGrp="1"/>
          </p:cNvSpPr>
          <p:nvPr>
            <p:ph idx="1"/>
          </p:nvPr>
        </p:nvSpPr>
        <p:spPr>
          <a:xfrm>
            <a:off x="1431880" y="1595291"/>
            <a:ext cx="10178927" cy="4772271"/>
          </a:xfrm>
        </p:spPr>
        <p:txBody>
          <a:bodyPr>
            <a:normAutofit fontScale="70000" lnSpcReduction="20000"/>
          </a:bodyPr>
          <a:lstStyle/>
          <a:p>
            <a:r>
              <a:rPr kumimoji="1" lang="zh-CN" altLang="en-US" dirty="0"/>
              <a:t>机器学习简介</a:t>
            </a:r>
            <a:endParaRPr kumimoji="1" lang="en-US" altLang="zh-CN" dirty="0"/>
          </a:p>
          <a:p>
            <a:pPr lvl="1">
              <a:buFont typeface="Wingdings" panose="05000000000000000000" pitchFamily="2" charset="2"/>
              <a:buChar char="Ø"/>
            </a:pPr>
            <a:r>
              <a:rPr kumimoji="1" lang="zh-CN" altLang="en-US" dirty="0"/>
              <a:t>基本概念</a:t>
            </a:r>
            <a:endParaRPr kumimoji="1" lang="en-US" altLang="zh-CN" dirty="0"/>
          </a:p>
          <a:p>
            <a:pPr lvl="1">
              <a:buFont typeface="Wingdings" panose="05000000000000000000" pitchFamily="2" charset="2"/>
              <a:buChar char="Ø"/>
            </a:pPr>
            <a:r>
              <a:rPr kumimoji="1" lang="zh-CN" altLang="en-US" dirty="0"/>
              <a:t>机器学习流程</a:t>
            </a:r>
            <a:endParaRPr kumimoji="1" lang="en-US" altLang="zh-CN" dirty="0"/>
          </a:p>
          <a:p>
            <a:pPr lvl="1">
              <a:buFont typeface="Wingdings" panose="05000000000000000000" pitchFamily="2" charset="2"/>
              <a:buChar char="Ø"/>
            </a:pPr>
            <a:r>
              <a:rPr kumimoji="1" lang="zh-CN" altLang="en-US" dirty="0"/>
              <a:t>数据集划分</a:t>
            </a:r>
            <a:endParaRPr kumimoji="1" lang="en-US" altLang="zh-CN" dirty="0"/>
          </a:p>
          <a:p>
            <a:pPr lvl="1">
              <a:buFont typeface="Wingdings" panose="05000000000000000000" pitchFamily="2" charset="2"/>
              <a:buChar char="Ø"/>
            </a:pPr>
            <a:r>
              <a:rPr kumimoji="1" lang="zh-CN" altLang="en-US" dirty="0"/>
              <a:t>模型选择</a:t>
            </a:r>
            <a:endParaRPr kumimoji="1" lang="en-US" altLang="zh-CN" dirty="0"/>
          </a:p>
          <a:p>
            <a:pPr lvl="1">
              <a:buFont typeface="Wingdings" panose="05000000000000000000" pitchFamily="2" charset="2"/>
              <a:buChar char="Ø"/>
            </a:pPr>
            <a:r>
              <a:rPr kumimoji="1" lang="zh-CN" altLang="en-US" dirty="0"/>
              <a:t>模型优化</a:t>
            </a:r>
            <a:endParaRPr kumimoji="1" lang="en-US" altLang="zh-CN" dirty="0"/>
          </a:p>
          <a:p>
            <a:pPr lvl="1">
              <a:buFont typeface="Wingdings" panose="05000000000000000000" pitchFamily="2" charset="2"/>
              <a:buChar char="Ø"/>
            </a:pPr>
            <a:r>
              <a:rPr kumimoji="1" lang="zh-CN" altLang="en-US" dirty="0"/>
              <a:t>模型评估</a:t>
            </a:r>
            <a:endParaRPr kumimoji="1" lang="en-US" altLang="zh-CN" dirty="0"/>
          </a:p>
          <a:p>
            <a:r>
              <a:rPr kumimoji="1" lang="zh-CN" altLang="en-US" dirty="0"/>
              <a:t>回归常用算法</a:t>
            </a:r>
            <a:endParaRPr kumimoji="1" lang="en-US" altLang="zh-CN" dirty="0"/>
          </a:p>
          <a:p>
            <a:pPr lvl="1">
              <a:buFont typeface="Wingdings" panose="05000000000000000000" pitchFamily="2" charset="2"/>
              <a:buChar char="Ø"/>
            </a:pPr>
            <a:r>
              <a:rPr kumimoji="1" lang="zh-CN" altLang="en-US" dirty="0"/>
              <a:t>线性回归及其变种</a:t>
            </a:r>
            <a:endParaRPr kumimoji="1" lang="en-US" altLang="zh-CN" dirty="0"/>
          </a:p>
          <a:p>
            <a:pPr lvl="1">
              <a:buFont typeface="Wingdings" panose="05000000000000000000" pitchFamily="2" charset="2"/>
              <a:buChar char="Ø"/>
            </a:pPr>
            <a:r>
              <a:rPr kumimoji="1" lang="zh-CN" altLang="en-US" dirty="0"/>
              <a:t>决策树回归</a:t>
            </a:r>
            <a:endParaRPr kumimoji="1" lang="en-US" altLang="zh-CN" dirty="0"/>
          </a:p>
          <a:p>
            <a:pPr lvl="1">
              <a:buFont typeface="Wingdings" panose="05000000000000000000" pitchFamily="2" charset="2"/>
              <a:buChar char="Ø"/>
            </a:pPr>
            <a:r>
              <a:rPr kumimoji="1" lang="zh-CN" altLang="en-US" dirty="0"/>
              <a:t>集成学习算法</a:t>
            </a:r>
            <a:r>
              <a:rPr kumimoji="1" lang="en-US" altLang="zh-CN" dirty="0"/>
              <a:t>——</a:t>
            </a:r>
            <a:r>
              <a:rPr kumimoji="1" lang="zh-CN" altLang="en-US" dirty="0"/>
              <a:t>以随机森林为例</a:t>
            </a:r>
            <a:endParaRPr kumimoji="1" lang="en-US" altLang="zh-CN" dirty="0"/>
          </a:p>
          <a:p>
            <a:r>
              <a:rPr kumimoji="1" lang="zh-CN" altLang="en-US" dirty="0"/>
              <a:t>参考资料</a:t>
            </a:r>
          </a:p>
        </p:txBody>
      </p:sp>
    </p:spTree>
    <p:extLst>
      <p:ext uri="{BB962C8B-B14F-4D97-AF65-F5344CB8AC3E}">
        <p14:creationId xmlns:p14="http://schemas.microsoft.com/office/powerpoint/2010/main" val="74923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7638843" cy="5249376"/>
              </a:xfrm>
            </p:spPr>
            <p:txBody>
              <a:bodyPr>
                <a:normAutofit/>
              </a:bodyPr>
              <a:lstStyle/>
              <a:p>
                <a:r>
                  <a:rPr kumimoji="1" lang="zh-CN" altLang="en-US" sz="2000" dirty="0">
                    <a:solidFill>
                      <a:schemeClr val="tx1"/>
                    </a:solidFill>
                  </a:rPr>
                  <a:t>支持向量回归（</a:t>
                </a:r>
                <a:r>
                  <a:rPr kumimoji="1" lang="en-US" altLang="zh-CN" sz="2000" dirty="0">
                    <a:solidFill>
                      <a:schemeClr val="tx1"/>
                    </a:solidFill>
                  </a:rPr>
                  <a:t>Support</a:t>
                </a:r>
                <a:r>
                  <a:rPr kumimoji="1" lang="zh-CN" altLang="en-US" sz="2000" dirty="0">
                    <a:solidFill>
                      <a:schemeClr val="tx1"/>
                    </a:solidFill>
                  </a:rPr>
                  <a:t> </a:t>
                </a:r>
                <a:r>
                  <a:rPr kumimoji="1" lang="en-US" altLang="zh-CN" sz="2000" dirty="0">
                    <a:solidFill>
                      <a:schemeClr val="tx1"/>
                    </a:solidFill>
                  </a:rPr>
                  <a:t>Vector</a:t>
                </a:r>
                <a:r>
                  <a:rPr kumimoji="1" lang="zh-CN" altLang="en-US" sz="2000" dirty="0">
                    <a:solidFill>
                      <a:schemeClr val="tx1"/>
                    </a:solidFill>
                  </a:rPr>
                  <a:t> </a:t>
                </a:r>
                <a:r>
                  <a:rPr kumimoji="1" lang="en-US" altLang="zh-CN" sz="2000" dirty="0">
                    <a:solidFill>
                      <a:schemeClr val="tx1"/>
                    </a:solidFill>
                  </a:rPr>
                  <a:t>Regression,</a:t>
                </a:r>
                <a:r>
                  <a:rPr kumimoji="1" lang="zh-CN" altLang="en-US" sz="2000" dirty="0">
                    <a:solidFill>
                      <a:schemeClr val="tx1"/>
                    </a:solidFill>
                  </a:rPr>
                  <a:t> </a:t>
                </a:r>
                <a:r>
                  <a:rPr kumimoji="1" lang="en-US" altLang="zh-CN" sz="2000" dirty="0">
                    <a:solidFill>
                      <a:schemeClr val="tx1"/>
                    </a:solidFill>
                  </a:rPr>
                  <a:t>SVR</a:t>
                </a:r>
                <a:r>
                  <a:rPr kumimoji="1" lang="zh-CN" altLang="en-US" sz="2000" dirty="0">
                    <a:solidFill>
                      <a:schemeClr val="tx1"/>
                    </a:solidFill>
                  </a:rPr>
                  <a:t>）</a:t>
                </a:r>
                <a:endParaRPr kumimoji="1" lang="en-US" altLang="zh-CN" sz="1800" dirty="0">
                  <a:solidFill>
                    <a:schemeClr val="tx1"/>
                  </a:solidFill>
                  <a:sym typeface="Wingdings" pitchFamily="2" charset="2"/>
                </a:endParaRPr>
              </a:p>
              <a:p>
                <a:pPr lvl="1"/>
                <a:r>
                  <a:rPr kumimoji="1" lang="en-US" altLang="zh-CN" sz="1800" dirty="0">
                    <a:solidFill>
                      <a:schemeClr val="tx1"/>
                    </a:solidFill>
                    <a:sym typeface="Wingdings" pitchFamily="2" charset="2"/>
                  </a:rPr>
                  <a:t>SVR</a:t>
                </a:r>
                <a:r>
                  <a:rPr kumimoji="1" lang="zh-CN" altLang="en-US" sz="1800" dirty="0">
                    <a:solidFill>
                      <a:schemeClr val="tx1"/>
                    </a:solidFill>
                    <a:sym typeface="Wingdings" pitchFamily="2" charset="2"/>
                  </a:rPr>
                  <a:t> 优化目标：</a:t>
                </a:r>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endParaRPr kumimoji="1" lang="en-US" altLang="zh-CN" sz="1800" dirty="0">
                  <a:solidFill>
                    <a:schemeClr val="tx1"/>
                  </a:solidFill>
                  <a:sym typeface="Wingdings" pitchFamily="2" charset="2"/>
                </a:endParaRPr>
              </a:p>
              <a:p>
                <a:pPr lvl="1"/>
                <a:r>
                  <a:rPr kumimoji="1" lang="zh-CN" altLang="en-US" sz="1800" dirty="0">
                    <a:solidFill>
                      <a:schemeClr val="tx1"/>
                    </a:solidFill>
                    <a:sym typeface="Wingdings" pitchFamily="2" charset="2"/>
                  </a:rPr>
                  <a:t>后一项被称为</a:t>
                </a:r>
                <a14:m>
                  <m:oMath xmlns:m="http://schemas.openxmlformats.org/officeDocument/2006/math">
                    <m:r>
                      <a:rPr kumimoji="1" lang="en-US" altLang="zh-CN" sz="1800" b="0" i="1" smtClean="0">
                        <a:solidFill>
                          <a:schemeClr val="tx1"/>
                        </a:solidFill>
                        <a:latin typeface="Cambria Math" panose="02040503050406030204" pitchFamily="18" charset="0"/>
                        <a:sym typeface="Wingdings" pitchFamily="2" charset="2"/>
                      </a:rPr>
                      <m:t>𝜖</m:t>
                    </m:r>
                  </m:oMath>
                </a14:m>
                <a:r>
                  <a:rPr kumimoji="1" lang="en-US" altLang="zh-CN" sz="1800" dirty="0">
                    <a:solidFill>
                      <a:schemeClr val="tx1"/>
                    </a:solidFill>
                    <a:sym typeface="Wingdings" pitchFamily="2" charset="2"/>
                  </a:rPr>
                  <a:t>-</a:t>
                </a:r>
                <a:r>
                  <a:rPr kumimoji="1" lang="zh-CN" altLang="en-US" sz="1800" dirty="0">
                    <a:solidFill>
                      <a:schemeClr val="tx1"/>
                    </a:solidFill>
                    <a:sym typeface="Wingdings" pitchFamily="2" charset="2"/>
                  </a:rPr>
                  <a:t>敏感损失函数 </a:t>
                </a:r>
                <a14:m>
                  <m:oMath xmlns:m="http://schemas.openxmlformats.org/officeDocument/2006/math">
                    <m:sSub>
                      <m:sSubPr>
                        <m:ctrlPr>
                          <a:rPr kumimoji="1" lang="en-US" altLang="zh-CN" sz="1800" b="0" i="1" smtClean="0">
                            <a:solidFill>
                              <a:schemeClr val="tx1"/>
                            </a:solidFill>
                            <a:latin typeface="Cambria Math" panose="02040503050406030204" pitchFamily="18" charset="0"/>
                            <a:sym typeface="Wingdings" pitchFamily="2" charset="2"/>
                          </a:rPr>
                        </m:ctrlPr>
                      </m:sSubPr>
                      <m:e>
                        <m:r>
                          <a:rPr kumimoji="1" lang="en-US" altLang="zh-CN" sz="1800" b="0" i="1" smtClean="0">
                            <a:solidFill>
                              <a:schemeClr val="tx1"/>
                            </a:solidFill>
                            <a:latin typeface="Cambria Math" panose="02040503050406030204" pitchFamily="18" charset="0"/>
                            <a:sym typeface="Wingdings" pitchFamily="2" charset="2"/>
                          </a:rPr>
                          <m:t>𝐿</m:t>
                        </m:r>
                      </m:e>
                      <m:sub>
                        <m:r>
                          <a:rPr kumimoji="1" lang="en-US" altLang="zh-CN" sz="1800" b="0" i="1" smtClean="0">
                            <a:solidFill>
                              <a:schemeClr val="tx1"/>
                            </a:solidFill>
                            <a:latin typeface="Cambria Math" panose="02040503050406030204" pitchFamily="18" charset="0"/>
                            <a:sym typeface="Wingdings" pitchFamily="2" charset="2"/>
                          </a:rPr>
                          <m:t>𝜖</m:t>
                        </m:r>
                      </m:sub>
                    </m:sSub>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h</m:t>
                        </m:r>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𝑥</m:t>
                            </m:r>
                          </m:e>
                        </m:d>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𝑦</m:t>
                        </m:r>
                      </m:e>
                    </m:d>
                    <m:r>
                      <a:rPr kumimoji="1" lang="en-US" altLang="zh-CN" sz="1800" b="0" i="1" smtClean="0">
                        <a:solidFill>
                          <a:schemeClr val="tx1"/>
                        </a:solidFill>
                        <a:latin typeface="Cambria Math" panose="02040503050406030204" pitchFamily="18" charset="0"/>
                        <a:sym typeface="Wingdings" pitchFamily="2" charset="2"/>
                      </a:rPr>
                      <m:t>=</m:t>
                    </m:r>
                    <m:func>
                      <m:funcPr>
                        <m:ctrlPr>
                          <a:rPr kumimoji="1" lang="en-US" altLang="zh-CN" sz="1800" b="0" i="1" smtClean="0">
                            <a:solidFill>
                              <a:schemeClr val="tx1"/>
                            </a:solidFill>
                            <a:latin typeface="Cambria Math" panose="02040503050406030204" pitchFamily="18" charset="0"/>
                            <a:sym typeface="Wingdings" pitchFamily="2" charset="2"/>
                          </a:rPr>
                        </m:ctrlPr>
                      </m:funcPr>
                      <m:fName>
                        <m:r>
                          <m:rPr>
                            <m:sty m:val="p"/>
                          </m:rPr>
                          <a:rPr kumimoji="1" lang="en-US" altLang="zh-CN" sz="1800" b="0" i="0" smtClean="0">
                            <a:solidFill>
                              <a:schemeClr val="tx1"/>
                            </a:solidFill>
                            <a:latin typeface="Cambria Math" panose="02040503050406030204" pitchFamily="18" charset="0"/>
                            <a:sym typeface="Wingdings" pitchFamily="2" charset="2"/>
                          </a:rPr>
                          <m:t>max</m:t>
                        </m:r>
                      </m:fName>
                      <m:e>
                        <m:d>
                          <m:dPr>
                            <m:ctrlPr>
                              <a:rPr kumimoji="1" lang="en-US" altLang="zh-CN" sz="1800" b="0" i="1" smtClean="0">
                                <a:solidFill>
                                  <a:schemeClr val="tx1"/>
                                </a:solidFill>
                                <a:latin typeface="Cambria Math" panose="02040503050406030204" pitchFamily="18" charset="0"/>
                                <a:sym typeface="Wingdings" pitchFamily="2" charset="2"/>
                              </a:rPr>
                            </m:ctrlPr>
                          </m:dPr>
                          <m:e>
                            <m:d>
                              <m:dPr>
                                <m:begChr m:val="|"/>
                                <m:endChr m:val="|"/>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h</m:t>
                                </m:r>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𝑥</m:t>
                                    </m:r>
                                  </m:e>
                                </m:d>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𝑦</m:t>
                                </m:r>
                              </m:e>
                            </m:d>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𝜖</m:t>
                            </m:r>
                            <m:r>
                              <a:rPr kumimoji="1" lang="en-US" altLang="zh-CN" sz="1800" b="0" i="1" smtClean="0">
                                <a:solidFill>
                                  <a:schemeClr val="tx1"/>
                                </a:solidFill>
                                <a:latin typeface="Cambria Math" panose="02040503050406030204" pitchFamily="18" charset="0"/>
                                <a:sym typeface="Wingdings" pitchFamily="2" charset="2"/>
                              </a:rPr>
                              <m:t>,</m:t>
                            </m:r>
                            <m:r>
                              <a:rPr kumimoji="1" lang="zh-CN" altLang="en-US" sz="1800" b="0" i="1" smtClean="0">
                                <a:solidFill>
                                  <a:schemeClr val="tx1"/>
                                </a:solidFill>
                                <a:latin typeface="Cambria Math" panose="02040503050406030204" pitchFamily="18" charset="0"/>
                                <a:sym typeface="Wingdings" pitchFamily="2" charset="2"/>
                              </a:rPr>
                              <m:t> </m:t>
                            </m:r>
                            <m:r>
                              <a:rPr kumimoji="1" lang="en-US" altLang="zh-CN" sz="1800" b="0" i="1" smtClean="0">
                                <a:solidFill>
                                  <a:schemeClr val="tx1"/>
                                </a:solidFill>
                                <a:latin typeface="Cambria Math" panose="02040503050406030204" pitchFamily="18" charset="0"/>
                                <a:sym typeface="Wingdings" pitchFamily="2" charset="2"/>
                              </a:rPr>
                              <m:t>0</m:t>
                            </m:r>
                          </m:e>
                        </m:d>
                      </m:e>
                    </m:func>
                  </m:oMath>
                </a14:m>
                <a:endParaRPr kumimoji="1" lang="en-US" altLang="zh-CN" sz="1800" b="0" dirty="0">
                  <a:solidFill>
                    <a:schemeClr val="tx1"/>
                  </a:solidFill>
                  <a:sym typeface="Wingdings" pitchFamily="2" charset="2"/>
                </a:endParaRPr>
              </a:p>
              <a:p>
                <a:pPr lvl="1"/>
                <a:r>
                  <a:rPr kumimoji="1" lang="zh-CN" altLang="en-US" sz="1800" dirty="0">
                    <a:solidFill>
                      <a:schemeClr val="tx1"/>
                    </a:solidFill>
                    <a:sym typeface="Wingdings" pitchFamily="2" charset="2"/>
                  </a:rPr>
                  <a:t>对比平方损失函数：</a:t>
                </a:r>
                <a14:m>
                  <m:oMath xmlns:m="http://schemas.openxmlformats.org/officeDocument/2006/math">
                    <m:r>
                      <a:rPr kumimoji="1" lang="en-US" altLang="zh-CN" sz="1800" b="0" i="1" smtClean="0">
                        <a:solidFill>
                          <a:schemeClr val="tx1"/>
                        </a:solidFill>
                        <a:latin typeface="Cambria Math" panose="02040503050406030204" pitchFamily="18" charset="0"/>
                        <a:sym typeface="Wingdings" pitchFamily="2" charset="2"/>
                      </a:rPr>
                      <m:t>𝐿</m:t>
                    </m:r>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h</m:t>
                        </m:r>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𝑥</m:t>
                            </m:r>
                          </m:e>
                        </m:d>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𝑦</m:t>
                        </m:r>
                      </m:e>
                    </m:d>
                    <m:r>
                      <a:rPr kumimoji="1" lang="en-US" altLang="zh-CN" sz="1800" b="0" i="1" smtClean="0">
                        <a:solidFill>
                          <a:schemeClr val="tx1"/>
                        </a:solidFill>
                        <a:latin typeface="Cambria Math" panose="02040503050406030204" pitchFamily="18" charset="0"/>
                        <a:sym typeface="Wingdings" pitchFamily="2" charset="2"/>
                      </a:rPr>
                      <m:t>=</m:t>
                    </m:r>
                    <m:sSup>
                      <m:sSupPr>
                        <m:ctrlPr>
                          <a:rPr kumimoji="1" lang="en-US" altLang="zh-CN" sz="1800" b="0" i="1" smtClean="0">
                            <a:solidFill>
                              <a:schemeClr val="tx1"/>
                            </a:solidFill>
                            <a:latin typeface="Cambria Math" panose="02040503050406030204" pitchFamily="18" charset="0"/>
                            <a:sym typeface="Wingdings" pitchFamily="2" charset="2"/>
                          </a:rPr>
                        </m:ctrlPr>
                      </m:sSupPr>
                      <m:e>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h</m:t>
                            </m:r>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𝑥</m:t>
                                </m:r>
                              </m:e>
                            </m:d>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𝑦</m:t>
                            </m:r>
                          </m:e>
                        </m:d>
                      </m:e>
                      <m:sup>
                        <m:r>
                          <a:rPr kumimoji="1" lang="en-US" altLang="zh-CN" sz="1800" b="0" i="1" smtClean="0">
                            <a:solidFill>
                              <a:schemeClr val="tx1"/>
                            </a:solidFill>
                            <a:latin typeface="Cambria Math" panose="02040503050406030204" pitchFamily="18" charset="0"/>
                            <a:sym typeface="Wingdings" pitchFamily="2" charset="2"/>
                          </a:rPr>
                          <m:t>2</m:t>
                        </m:r>
                      </m:sup>
                    </m:sSup>
                  </m:oMath>
                </a14:m>
                <a:endParaRPr kumimoji="1" lang="en-US" altLang="zh-CN" sz="1800" dirty="0">
                  <a:solidFill>
                    <a:schemeClr val="tx1"/>
                  </a:solidFill>
                  <a:sym typeface="Wingdings" pitchFamily="2" charset="2"/>
                </a:endParaRPr>
              </a:p>
              <a:p>
                <a:pPr lvl="1"/>
                <a:r>
                  <a:rPr kumimoji="1" lang="zh-CN" altLang="en-US" sz="1800" dirty="0">
                    <a:solidFill>
                      <a:schemeClr val="tx1"/>
                    </a:solidFill>
                    <a:sym typeface="Wingdings" pitchFamily="2" charset="2"/>
                  </a:rPr>
                  <a:t>定义误差</a:t>
                </a:r>
                <a14:m>
                  <m:oMath xmlns:m="http://schemas.openxmlformats.org/officeDocument/2006/math">
                    <m:r>
                      <a:rPr kumimoji="1" lang="en-US" altLang="zh-CN" sz="1800" b="0" i="1" smtClean="0">
                        <a:solidFill>
                          <a:schemeClr val="tx1"/>
                        </a:solidFill>
                        <a:latin typeface="Cambria Math" panose="02040503050406030204" pitchFamily="18" charset="0"/>
                        <a:sym typeface="Wingdings" pitchFamily="2" charset="2"/>
                      </a:rPr>
                      <m:t>𝑧</m:t>
                    </m:r>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h</m:t>
                    </m:r>
                    <m:d>
                      <m:dPr>
                        <m:ctrlPr>
                          <a:rPr kumimoji="1" lang="en-US" altLang="zh-CN" sz="1800" b="0" i="1" smtClean="0">
                            <a:solidFill>
                              <a:schemeClr val="tx1"/>
                            </a:solidFill>
                            <a:latin typeface="Cambria Math" panose="02040503050406030204" pitchFamily="18" charset="0"/>
                            <a:sym typeface="Wingdings" pitchFamily="2" charset="2"/>
                          </a:rPr>
                        </m:ctrlPr>
                      </m:dPr>
                      <m:e>
                        <m:r>
                          <a:rPr kumimoji="1" lang="en-US" altLang="zh-CN" sz="1800" b="0" i="1" smtClean="0">
                            <a:solidFill>
                              <a:schemeClr val="tx1"/>
                            </a:solidFill>
                            <a:latin typeface="Cambria Math" panose="02040503050406030204" pitchFamily="18" charset="0"/>
                            <a:sym typeface="Wingdings" pitchFamily="2" charset="2"/>
                          </a:rPr>
                          <m:t>𝑥</m:t>
                        </m:r>
                      </m:e>
                    </m:d>
                    <m:r>
                      <a:rPr kumimoji="1" lang="en-US" altLang="zh-CN" sz="1800" b="0" i="1" smtClean="0">
                        <a:solidFill>
                          <a:schemeClr val="tx1"/>
                        </a:solidFill>
                        <a:latin typeface="Cambria Math" panose="02040503050406030204" pitchFamily="18" charset="0"/>
                        <a:sym typeface="Wingdings" pitchFamily="2" charset="2"/>
                      </a:rPr>
                      <m:t>−</m:t>
                    </m:r>
                    <m:r>
                      <a:rPr kumimoji="1" lang="en-US" altLang="zh-CN" sz="1800" b="0" i="1" smtClean="0">
                        <a:solidFill>
                          <a:schemeClr val="tx1"/>
                        </a:solidFill>
                        <a:latin typeface="Cambria Math" panose="02040503050406030204" pitchFamily="18" charset="0"/>
                        <a:sym typeface="Wingdings" pitchFamily="2" charset="2"/>
                      </a:rPr>
                      <m:t>𝑦</m:t>
                    </m:r>
                  </m:oMath>
                </a14:m>
                <a:r>
                  <a:rPr kumimoji="1" lang="zh-CN" altLang="en-US" sz="1800" dirty="0">
                    <a:solidFill>
                      <a:schemeClr val="tx1"/>
                    </a:solidFill>
                    <a:sym typeface="Wingdings" pitchFamily="2" charset="2"/>
                  </a:rPr>
                  <a:t>，比较两种损失函数曲线：</a:t>
                </a:r>
                <a:endParaRPr kumimoji="1" lang="en-US" altLang="zh-CN" sz="1800" dirty="0">
                  <a:solidFill>
                    <a:schemeClr val="tx1"/>
                  </a:solidFill>
                  <a:sym typeface="Wingdings" pitchFamily="2" charset="2"/>
                </a:endParaRPr>
              </a:p>
              <a:p>
                <a:pPr lvl="2"/>
                <a:r>
                  <a:rPr kumimoji="1" lang="zh-CN" altLang="en-US" sz="1600" dirty="0">
                    <a:solidFill>
                      <a:schemeClr val="tx1"/>
                    </a:solidFill>
                    <a:sym typeface="Wingdings" pitchFamily="2" charset="2"/>
                  </a:rPr>
                  <a:t>可以看到，</a:t>
                </a:r>
                <a:r>
                  <a:rPr kumimoji="1" lang="en-US" altLang="zh-CN" sz="1600" dirty="0">
                    <a:solidFill>
                      <a:schemeClr val="tx1"/>
                    </a:solidFill>
                    <a:sym typeface="Wingdings" pitchFamily="2" charset="2"/>
                  </a:rPr>
                  <a:t>SVR</a:t>
                </a:r>
                <a:r>
                  <a:rPr kumimoji="1" lang="zh-CN" altLang="en-US" sz="1600" dirty="0">
                    <a:solidFill>
                      <a:schemeClr val="tx1"/>
                    </a:solidFill>
                    <a:sym typeface="Wingdings" pitchFamily="2" charset="2"/>
                  </a:rPr>
                  <a:t>对于误差足够小的点，</a:t>
                </a:r>
                <a:r>
                  <a:rPr kumimoji="1" lang="en-US" altLang="zh-CN" sz="1600" dirty="0">
                    <a:solidFill>
                      <a:schemeClr val="tx1"/>
                    </a:solidFill>
                    <a:sym typeface="Wingdings" pitchFamily="2" charset="2"/>
                  </a:rPr>
                  <a:t>loss</a:t>
                </a:r>
                <a:r>
                  <a:rPr kumimoji="1" lang="zh-CN" altLang="en-US" sz="1600" dirty="0">
                    <a:solidFill>
                      <a:schemeClr val="tx1"/>
                    </a:solidFill>
                    <a:sym typeface="Wingdings" pitchFamily="2" charset="2"/>
                  </a:rPr>
                  <a:t>为</a:t>
                </a:r>
                <a:r>
                  <a:rPr kumimoji="1" lang="en-US" altLang="zh-CN" sz="1600" dirty="0">
                    <a:solidFill>
                      <a:schemeClr val="tx1"/>
                    </a:solidFill>
                    <a:sym typeface="Wingdings" pitchFamily="2" charset="2"/>
                  </a:rPr>
                  <a:t>0</a:t>
                </a:r>
              </a:p>
              <a:p>
                <a:pPr lvl="2"/>
                <a:r>
                  <a:rPr kumimoji="1" lang="zh-CN" altLang="en-US" sz="1600" dirty="0">
                    <a:solidFill>
                      <a:schemeClr val="tx1"/>
                    </a:solidFill>
                    <a:sym typeface="Wingdings" pitchFamily="2" charset="2"/>
                  </a:rPr>
                  <a:t>对噪声比较鲁棒</a:t>
                </a:r>
                <a:endParaRPr kumimoji="1" lang="en-US" altLang="zh-CN" sz="1600" dirty="0">
                  <a:solidFill>
                    <a:schemeClr val="tx1"/>
                  </a:solidFill>
                  <a:sym typeface="Wingdings" pitchFamily="2" charset="2"/>
                </a:endParaRPr>
              </a:p>
              <a:p>
                <a:pPr lvl="1"/>
                <a:r>
                  <a:rPr kumimoji="1" lang="zh-CN" altLang="en-US" sz="1800" dirty="0">
                    <a:solidFill>
                      <a:schemeClr val="tx1"/>
                    </a:solidFill>
                    <a:sym typeface="Wingdings" pitchFamily="2" charset="2"/>
                  </a:rPr>
                  <a:t>参考资料</a:t>
                </a:r>
                <a:endParaRPr kumimoji="1" lang="en-US" altLang="zh-CN" sz="1800" dirty="0">
                  <a:solidFill>
                    <a:schemeClr val="tx1"/>
                  </a:solidFill>
                  <a:sym typeface="Wingdings" pitchFamily="2" charset="2"/>
                </a:endParaRPr>
              </a:p>
              <a:p>
                <a:pPr lvl="2"/>
                <a:r>
                  <a:rPr kumimoji="1" lang="zh-CN" altLang="en-US" sz="1600" dirty="0">
                    <a:solidFill>
                      <a:schemeClr val="tx1"/>
                    </a:solidFill>
                    <a:sym typeface="Wingdings" pitchFamily="2" charset="2"/>
                  </a:rPr>
                  <a:t>龙老师机器学习课件 </a:t>
                </a:r>
                <a:r>
                  <a:rPr kumimoji="1" lang="en-US" altLang="zh-CN" sz="1600" dirty="0">
                    <a:solidFill>
                      <a:schemeClr val="tx1"/>
                    </a:solidFill>
                    <a:sym typeface="Wingdings" pitchFamily="2" charset="2"/>
                  </a:rPr>
                  <a:t>Lec3-svm</a:t>
                </a:r>
              </a:p>
              <a:p>
                <a:pPr lvl="1"/>
                <a:endParaRPr kumimoji="1" lang="en-US" altLang="zh-CN" sz="1800" dirty="0">
                  <a:solidFill>
                    <a:schemeClr val="tx1"/>
                  </a:solidFill>
                  <a:sym typeface="Wingdings" pitchFamily="2" charset="2"/>
                </a:endParaRPr>
              </a:p>
              <a:p>
                <a:pPr lvl="1"/>
                <a:endParaRPr kumimoji="1" lang="en-US" altLang="zh-CN" sz="1800"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6" y="1608624"/>
                <a:ext cx="7638843" cy="5249376"/>
              </a:xfrm>
              <a:blipFill>
                <a:blip r:embed="rId3"/>
                <a:stretch>
                  <a:fillRect l="-332" t="-72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支持向量回归（自学）</a:t>
            </a:r>
          </a:p>
        </p:txBody>
      </p:sp>
      <p:pic>
        <p:nvPicPr>
          <p:cNvPr id="7" name="图片 6">
            <a:extLst>
              <a:ext uri="{FF2B5EF4-FFF2-40B4-BE49-F238E27FC236}">
                <a16:creationId xmlns:a16="http://schemas.microsoft.com/office/drawing/2014/main" id="{8EF61FD0-A256-87E5-94EE-DE206A3A8C34}"/>
              </a:ext>
            </a:extLst>
          </p:cNvPr>
          <p:cNvPicPr>
            <a:picLocks noChangeAspect="1"/>
          </p:cNvPicPr>
          <p:nvPr/>
        </p:nvPicPr>
        <p:blipFill>
          <a:blip r:embed="rId4"/>
          <a:stretch>
            <a:fillRect/>
          </a:stretch>
        </p:blipFill>
        <p:spPr>
          <a:xfrm>
            <a:off x="1866162" y="2623824"/>
            <a:ext cx="6388100" cy="609600"/>
          </a:xfrm>
          <a:prstGeom prst="rect">
            <a:avLst/>
          </a:prstGeom>
        </p:spPr>
      </p:pic>
      <p:pic>
        <p:nvPicPr>
          <p:cNvPr id="6" name="图片 5">
            <a:extLst>
              <a:ext uri="{FF2B5EF4-FFF2-40B4-BE49-F238E27FC236}">
                <a16:creationId xmlns:a16="http://schemas.microsoft.com/office/drawing/2014/main" id="{44549E62-4756-6830-3B19-F674781E4B60}"/>
              </a:ext>
            </a:extLst>
          </p:cNvPr>
          <p:cNvPicPr>
            <a:picLocks noChangeAspect="1"/>
          </p:cNvPicPr>
          <p:nvPr/>
        </p:nvPicPr>
        <p:blipFill>
          <a:blip r:embed="rId5"/>
          <a:stretch>
            <a:fillRect/>
          </a:stretch>
        </p:blipFill>
        <p:spPr>
          <a:xfrm>
            <a:off x="6519383" y="3823143"/>
            <a:ext cx="5575300" cy="2146300"/>
          </a:xfrm>
          <a:prstGeom prst="rect">
            <a:avLst/>
          </a:prstGeom>
        </p:spPr>
      </p:pic>
    </p:spTree>
    <p:extLst>
      <p:ext uri="{BB962C8B-B14F-4D97-AF65-F5344CB8AC3E}">
        <p14:creationId xmlns:p14="http://schemas.microsoft.com/office/powerpoint/2010/main" val="394571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7016152" cy="4873456"/>
          </a:xfrm>
        </p:spPr>
        <p:txBody>
          <a:bodyPr>
            <a:normAutofit/>
          </a:bodyPr>
          <a:lstStyle/>
          <a:p>
            <a:r>
              <a:rPr kumimoji="1" lang="zh-CN" altLang="en-US" sz="2000" dirty="0">
                <a:solidFill>
                  <a:schemeClr val="tx1"/>
                </a:solidFill>
                <a:sym typeface="Wingdings" pitchFamily="2" charset="2"/>
              </a:rPr>
              <a:t>决策树</a:t>
            </a:r>
            <a:endParaRPr kumimoji="1" lang="en-US" altLang="zh-CN" sz="2000" dirty="0">
              <a:solidFill>
                <a:schemeClr val="tx1"/>
              </a:solidFill>
              <a:sym typeface="Wingdings" pitchFamily="2" charset="2"/>
            </a:endParaRPr>
          </a:p>
          <a:p>
            <a:pPr lvl="1"/>
            <a:r>
              <a:rPr kumimoji="1" lang="zh-CN" altLang="en-US" dirty="0">
                <a:solidFill>
                  <a:schemeClr val="tx1"/>
                </a:solidFill>
                <a:sym typeface="Wingdings" pitchFamily="2" charset="2"/>
              </a:rPr>
              <a:t>决策树通过构建树形模型来进行决策，通常用于有监督的分类任务</a:t>
            </a:r>
            <a:endParaRPr kumimoji="1" lang="en-US" altLang="zh-CN" dirty="0">
              <a:solidFill>
                <a:schemeClr val="tx1"/>
              </a:solidFill>
              <a:sym typeface="Wingdings" pitchFamily="2" charset="2"/>
            </a:endParaRPr>
          </a:p>
          <a:p>
            <a:pPr lvl="1"/>
            <a:r>
              <a:rPr kumimoji="1" lang="zh-CN" altLang="en-US" dirty="0">
                <a:solidFill>
                  <a:schemeClr val="tx1"/>
                </a:solidFill>
                <a:sym typeface="Wingdings" pitchFamily="2" charset="2"/>
              </a:rPr>
              <a:t>决策树结构：</a:t>
            </a:r>
            <a:endParaRPr kumimoji="1" lang="en-US" altLang="zh-CN" dirty="0">
              <a:solidFill>
                <a:schemeClr val="tx1"/>
              </a:solidFill>
              <a:sym typeface="Wingdings" pitchFamily="2" charset="2"/>
            </a:endParaRPr>
          </a:p>
          <a:p>
            <a:pPr lvl="2"/>
            <a:r>
              <a:rPr kumimoji="1" lang="zh-CN" altLang="en-US" dirty="0">
                <a:solidFill>
                  <a:schemeClr val="tx1"/>
                </a:solidFill>
              </a:rPr>
              <a:t>每个内部结点表示一个属性的测试，这个属性也可称为分裂属性</a:t>
            </a:r>
          </a:p>
          <a:p>
            <a:pPr lvl="2"/>
            <a:r>
              <a:rPr kumimoji="1" lang="zh-CN" altLang="en-US" dirty="0">
                <a:solidFill>
                  <a:schemeClr val="tx1"/>
                </a:solidFill>
              </a:rPr>
              <a:t>每个分支表示一个测试输出</a:t>
            </a:r>
          </a:p>
          <a:p>
            <a:pPr lvl="2"/>
            <a:r>
              <a:rPr kumimoji="1" lang="zh-CN" altLang="en-US" dirty="0">
                <a:solidFill>
                  <a:schemeClr val="tx1"/>
                </a:solidFill>
              </a:rPr>
              <a:t>每个叶结点代表一种类别</a:t>
            </a:r>
            <a:endParaRPr kumimoji="1" lang="en-US" altLang="zh-CN" dirty="0">
              <a:solidFill>
                <a:schemeClr val="tx1"/>
              </a:solidFill>
            </a:endParaRPr>
          </a:p>
          <a:p>
            <a:pPr lvl="1"/>
            <a:r>
              <a:rPr kumimoji="1" lang="zh-CN" altLang="en-US" dirty="0">
                <a:solidFill>
                  <a:schemeClr val="tx1"/>
                </a:solidFill>
              </a:rPr>
              <a:t>简单例子（对苹果、柠檬、香蕉作三分类）</a:t>
            </a:r>
            <a:endParaRPr kumimoji="1" lang="en-US" altLang="zh-CN" dirty="0">
              <a:solidFill>
                <a:schemeClr val="tx1"/>
              </a:solidFill>
            </a:endParaRPr>
          </a:p>
          <a:p>
            <a:pPr lvl="2"/>
            <a:r>
              <a:rPr kumimoji="1" lang="zh-CN" altLang="en-US" dirty="0">
                <a:solidFill>
                  <a:schemeClr val="tx1"/>
                </a:solidFill>
              </a:rPr>
              <a:t>第一个内部节点（根节点）对应“形状”属性的测试，左分支表示“形状是曲线的”，右分支表示“形状是圆的”，左分支得到第一个叶节点，对应类别香蕉；右分支得到下一个内部节点，对应“味道”属性的测试，左分支表示“味道是甜的”，右分支表示“味道是酸的”，可以得到两个叶子节点，分别对应苹果类和柠檬类。</a:t>
            </a:r>
            <a:endParaRPr kumimoji="1" lang="en-US" altLang="zh-CN" dirty="0">
              <a:solidFill>
                <a:schemeClr val="tx1"/>
              </a:solidFill>
            </a:endParaRPr>
          </a:p>
          <a:p>
            <a:pPr lvl="1"/>
            <a:r>
              <a:rPr kumimoji="1" lang="zh-CN" altLang="en-US" dirty="0">
                <a:solidFill>
                  <a:schemeClr val="tx1"/>
                </a:solidFill>
              </a:rPr>
              <a:t>可以看到，决策树模型是一种可解释性较强的模型，那么我们如何训练得到一颗决策树呢？</a:t>
            </a:r>
          </a:p>
          <a:p>
            <a:pPr lvl="1"/>
            <a:endParaRPr kumimoji="1" lang="en-US" altLang="zh-CN" sz="14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决策树回归</a:t>
            </a:r>
          </a:p>
        </p:txBody>
      </p:sp>
      <p:pic>
        <p:nvPicPr>
          <p:cNvPr id="4" name="图片 3">
            <a:extLst>
              <a:ext uri="{FF2B5EF4-FFF2-40B4-BE49-F238E27FC236}">
                <a16:creationId xmlns:a16="http://schemas.microsoft.com/office/drawing/2014/main" id="{C5B9F59A-986A-73EC-C0CD-29E38ED17121}"/>
              </a:ext>
            </a:extLst>
          </p:cNvPr>
          <p:cNvPicPr>
            <a:picLocks noChangeAspect="1"/>
          </p:cNvPicPr>
          <p:nvPr/>
        </p:nvPicPr>
        <p:blipFill>
          <a:blip r:embed="rId3"/>
          <a:stretch>
            <a:fillRect/>
          </a:stretch>
        </p:blipFill>
        <p:spPr>
          <a:xfrm>
            <a:off x="7851458" y="1893104"/>
            <a:ext cx="4152900" cy="2649863"/>
          </a:xfrm>
          <a:prstGeom prst="rect">
            <a:avLst/>
          </a:prstGeom>
        </p:spPr>
      </p:pic>
      <p:sp>
        <p:nvSpPr>
          <p:cNvPr id="5" name="矩形 4">
            <a:extLst>
              <a:ext uri="{FF2B5EF4-FFF2-40B4-BE49-F238E27FC236}">
                <a16:creationId xmlns:a16="http://schemas.microsoft.com/office/drawing/2014/main" id="{96A3B13D-95DC-EF16-4165-7C1E83B79343}"/>
              </a:ext>
            </a:extLst>
          </p:cNvPr>
          <p:cNvSpPr/>
          <p:nvPr/>
        </p:nvSpPr>
        <p:spPr>
          <a:xfrm>
            <a:off x="10942320" y="1639304"/>
            <a:ext cx="1249680" cy="507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06612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5" y="1608624"/>
            <a:ext cx="6922807" cy="4873456"/>
          </a:xfrm>
        </p:spPr>
        <p:txBody>
          <a:bodyPr>
            <a:normAutofit/>
          </a:bodyPr>
          <a:lstStyle/>
          <a:p>
            <a:r>
              <a:rPr kumimoji="1" lang="zh-CN" altLang="en-US" sz="2000" dirty="0">
                <a:solidFill>
                  <a:schemeClr val="tx1"/>
                </a:solidFill>
                <a:sym typeface="Wingdings" pitchFamily="2" charset="2"/>
              </a:rPr>
              <a:t>决策树构造：从根节点开始，递归地选取每个节点的分裂属性（和切分阈值）分裂节点，最终得到一颗决策树</a:t>
            </a:r>
            <a:endParaRPr kumimoji="1" lang="en-US" altLang="zh-CN" sz="2000" dirty="0">
              <a:solidFill>
                <a:schemeClr val="tx1"/>
              </a:solidFill>
              <a:sym typeface="Wingdings" pitchFamily="2" charset="2"/>
            </a:endParaRPr>
          </a:p>
          <a:p>
            <a:r>
              <a:rPr kumimoji="1" lang="zh-CN" altLang="en-US" sz="2000" dirty="0">
                <a:solidFill>
                  <a:schemeClr val="tx1"/>
                </a:solidFill>
                <a:sym typeface="Wingdings" pitchFamily="2" charset="2"/>
              </a:rPr>
              <a:t>主流的决策树算法</a:t>
            </a:r>
            <a:endParaRPr kumimoji="1" lang="en-US" altLang="zh-CN" sz="2000" dirty="0">
              <a:solidFill>
                <a:schemeClr val="tx1"/>
              </a:solidFill>
              <a:sym typeface="Wingdings" pitchFamily="2" charset="2"/>
            </a:endParaRPr>
          </a:p>
          <a:p>
            <a:pPr lvl="1"/>
            <a:r>
              <a:rPr kumimoji="1" lang="en-US" altLang="zh-CN" sz="1800" dirty="0">
                <a:solidFill>
                  <a:schemeClr val="tx1"/>
                </a:solidFill>
                <a:sym typeface="Wingdings" pitchFamily="2" charset="2"/>
              </a:rPr>
              <a:t>ID3</a:t>
            </a:r>
            <a:r>
              <a:rPr kumimoji="1" lang="zh-CN" altLang="en-US" sz="1800" dirty="0">
                <a:solidFill>
                  <a:schemeClr val="tx1"/>
                </a:solidFill>
                <a:sym typeface="Wingdings" pitchFamily="2" charset="2"/>
              </a:rPr>
              <a:t>：基于信息增益来选取分裂属性，多叉树，只能用于分类</a:t>
            </a:r>
            <a:endParaRPr kumimoji="1" lang="en-US" altLang="zh-CN" sz="1800" dirty="0">
              <a:solidFill>
                <a:schemeClr val="tx1"/>
              </a:solidFill>
              <a:sym typeface="Wingdings" pitchFamily="2" charset="2"/>
            </a:endParaRPr>
          </a:p>
          <a:p>
            <a:pPr lvl="1"/>
            <a:r>
              <a:rPr kumimoji="1" lang="en-US" altLang="zh-CN" sz="1800" dirty="0">
                <a:solidFill>
                  <a:schemeClr val="tx1"/>
                </a:solidFill>
                <a:sym typeface="Wingdings" pitchFamily="2" charset="2"/>
              </a:rPr>
              <a:t>C4.5</a:t>
            </a:r>
            <a:r>
              <a:rPr kumimoji="1" lang="zh-CN" altLang="en-US" sz="1800" dirty="0">
                <a:solidFill>
                  <a:schemeClr val="tx1"/>
                </a:solidFill>
                <a:sym typeface="Wingdings" pitchFamily="2" charset="2"/>
              </a:rPr>
              <a:t>：基于信息增益率来选择分裂属性，多叉树，只能用于分类</a:t>
            </a:r>
            <a:endParaRPr kumimoji="1" lang="en-US" altLang="zh-CN" sz="1800" dirty="0">
              <a:solidFill>
                <a:schemeClr val="tx1"/>
              </a:solidFill>
              <a:sym typeface="Wingdings" pitchFamily="2" charset="2"/>
            </a:endParaRPr>
          </a:p>
          <a:p>
            <a:pPr lvl="1"/>
            <a:r>
              <a:rPr kumimoji="1" lang="en-US" altLang="zh-CN" sz="1800" dirty="0">
                <a:solidFill>
                  <a:schemeClr val="tx1"/>
                </a:solidFill>
                <a:sym typeface="Wingdings" pitchFamily="2" charset="2"/>
              </a:rPr>
              <a:t>CART</a:t>
            </a:r>
            <a:r>
              <a:rPr kumimoji="1" lang="zh-CN" altLang="en-US" sz="1800" dirty="0">
                <a:solidFill>
                  <a:schemeClr val="tx1"/>
                </a:solidFill>
                <a:sym typeface="Wingdings" pitchFamily="2" charset="2"/>
              </a:rPr>
              <a:t>：分类与回归树（</a:t>
            </a:r>
            <a:r>
              <a:rPr kumimoji="1" lang="en-US" altLang="zh-CN" sz="1800" dirty="0">
                <a:solidFill>
                  <a:schemeClr val="tx1"/>
                </a:solidFill>
                <a:sym typeface="Wingdings" pitchFamily="2" charset="2"/>
              </a:rPr>
              <a:t>Classification</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And</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Regression</a:t>
            </a:r>
            <a:r>
              <a:rPr kumimoji="1" lang="zh-CN" altLang="en-US" sz="1800" dirty="0">
                <a:solidFill>
                  <a:schemeClr val="tx1"/>
                </a:solidFill>
                <a:sym typeface="Wingdings" pitchFamily="2" charset="2"/>
              </a:rPr>
              <a:t> </a:t>
            </a:r>
            <a:r>
              <a:rPr kumimoji="1" lang="en-US" altLang="zh-CN" sz="1800" dirty="0">
                <a:solidFill>
                  <a:schemeClr val="tx1"/>
                </a:solidFill>
                <a:sym typeface="Wingdings" pitchFamily="2" charset="2"/>
              </a:rPr>
              <a:t>Tree</a:t>
            </a:r>
            <a:r>
              <a:rPr kumimoji="1" lang="zh-CN" altLang="en-US" sz="1800" dirty="0">
                <a:solidFill>
                  <a:schemeClr val="tx1"/>
                </a:solidFill>
                <a:sym typeface="Wingdings" pitchFamily="2" charset="2"/>
              </a:rPr>
              <a:t>），基于基尼系数（分类）和平方误差（回归）来切分节点，二叉树</a:t>
            </a:r>
            <a:endParaRPr kumimoji="1" lang="en-US" altLang="zh-CN" sz="1800" dirty="0">
              <a:solidFill>
                <a:schemeClr val="tx1"/>
              </a:solidFill>
              <a:sym typeface="Wingdings" pitchFamily="2" charset="2"/>
            </a:endParaRPr>
          </a:p>
          <a:p>
            <a:pPr lvl="1"/>
            <a:endParaRPr kumimoji="1" lang="en-US" altLang="zh-CN" sz="14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决策树回归</a:t>
            </a:r>
          </a:p>
        </p:txBody>
      </p:sp>
      <p:sp>
        <p:nvSpPr>
          <p:cNvPr id="5" name="矩形 4">
            <a:extLst>
              <a:ext uri="{FF2B5EF4-FFF2-40B4-BE49-F238E27FC236}">
                <a16:creationId xmlns:a16="http://schemas.microsoft.com/office/drawing/2014/main" id="{96A3B13D-95DC-EF16-4165-7C1E83B79343}"/>
              </a:ext>
            </a:extLst>
          </p:cNvPr>
          <p:cNvSpPr/>
          <p:nvPr/>
        </p:nvSpPr>
        <p:spPr>
          <a:xfrm>
            <a:off x="10107014" y="989464"/>
            <a:ext cx="1249680" cy="507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A3468DB4-2B96-6253-BA88-10C1C3CFF52B}"/>
              </a:ext>
            </a:extLst>
          </p:cNvPr>
          <p:cNvPicPr>
            <a:picLocks noChangeAspect="1"/>
          </p:cNvPicPr>
          <p:nvPr/>
        </p:nvPicPr>
        <p:blipFill rotWithShape="1">
          <a:blip r:embed="rId3"/>
          <a:srcRect r="85927"/>
          <a:stretch/>
        </p:blipFill>
        <p:spPr>
          <a:xfrm>
            <a:off x="8230333" y="1101024"/>
            <a:ext cx="1306574" cy="3902608"/>
          </a:xfrm>
          <a:prstGeom prst="rect">
            <a:avLst/>
          </a:prstGeom>
        </p:spPr>
      </p:pic>
    </p:spTree>
    <p:extLst>
      <p:ext uri="{BB962C8B-B14F-4D97-AF65-F5344CB8AC3E}">
        <p14:creationId xmlns:p14="http://schemas.microsoft.com/office/powerpoint/2010/main" val="222976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792037" y="1608624"/>
                <a:ext cx="10892406" cy="4822656"/>
              </a:xfrm>
            </p:spPr>
            <p:txBody>
              <a:bodyPr>
                <a:normAutofit fontScale="92500" lnSpcReduction="20000"/>
              </a:bodyPr>
              <a:lstStyle/>
              <a:p>
                <a:r>
                  <a:rPr kumimoji="1" lang="zh-CN" altLang="en-US" sz="2000" dirty="0">
                    <a:solidFill>
                      <a:schemeClr val="tx1"/>
                    </a:solidFill>
                    <a:sym typeface="Wingdings" pitchFamily="2" charset="2"/>
                  </a:rPr>
                  <a:t>决策树回归 </a:t>
                </a:r>
                <a:r>
                  <a:rPr kumimoji="1" lang="en-US" altLang="zh-CN" sz="2000" dirty="0">
                    <a:solidFill>
                      <a:schemeClr val="tx1"/>
                    </a:solidFill>
                    <a:sym typeface="Wingdings" pitchFamily="2" charset="2"/>
                  </a:rPr>
                  <a:t>Decision</a:t>
                </a:r>
                <a:r>
                  <a:rPr kumimoji="1" lang="zh-CN" altLang="en-US" sz="2000" dirty="0">
                    <a:solidFill>
                      <a:schemeClr val="tx1"/>
                    </a:solidFill>
                    <a:sym typeface="Wingdings" pitchFamily="2" charset="2"/>
                  </a:rPr>
                  <a:t> </a:t>
                </a:r>
                <a:r>
                  <a:rPr kumimoji="1" lang="en-US" altLang="zh-CN" sz="2000" dirty="0">
                    <a:solidFill>
                      <a:schemeClr val="tx1"/>
                    </a:solidFill>
                    <a:sym typeface="Wingdings" pitchFamily="2" charset="2"/>
                  </a:rPr>
                  <a:t>Tree</a:t>
                </a:r>
                <a:r>
                  <a:rPr kumimoji="1" lang="zh-CN" altLang="en-US" sz="2000" dirty="0">
                    <a:solidFill>
                      <a:schemeClr val="tx1"/>
                    </a:solidFill>
                    <a:sym typeface="Wingdings" pitchFamily="2" charset="2"/>
                  </a:rPr>
                  <a:t> </a:t>
                </a:r>
                <a:r>
                  <a:rPr kumimoji="1" lang="en-US" altLang="zh-CN" sz="2000" dirty="0">
                    <a:solidFill>
                      <a:schemeClr val="tx1"/>
                    </a:solidFill>
                    <a:sym typeface="Wingdings" pitchFamily="2" charset="2"/>
                  </a:rPr>
                  <a:t>Regression</a:t>
                </a:r>
              </a:p>
              <a:p>
                <a:pPr lvl="1"/>
                <a:r>
                  <a:rPr kumimoji="1" lang="zh-CN" altLang="en-US" sz="1800" dirty="0">
                    <a:solidFill>
                      <a:schemeClr val="tx1"/>
                    </a:solidFill>
                  </a:rPr>
                  <a:t>回归树：将输入空间划分为多个子空间</a:t>
                </a:r>
                <a14:m>
                  <m:oMath xmlns:m="http://schemas.openxmlformats.org/officeDocument/2006/math">
                    <m:sSub>
                      <m:sSubPr>
                        <m:ctrlPr>
                          <a:rPr kumimoji="1" lang="en-US" altLang="zh-CN" sz="1800" i="1">
                            <a:solidFill>
                              <a:schemeClr val="tx1"/>
                            </a:solidFill>
                            <a:latin typeface="Cambria Math" panose="02040503050406030204" pitchFamily="18" charset="0"/>
                          </a:rPr>
                        </m:ctrlPr>
                      </m:sSubPr>
                      <m:e>
                        <m:r>
                          <a:rPr kumimoji="1" lang="en-US" altLang="zh-CN" sz="1800" i="1">
                            <a:solidFill>
                              <a:schemeClr val="tx1"/>
                            </a:solidFill>
                            <a:latin typeface="Cambria Math" panose="02040503050406030204" pitchFamily="18" charset="0"/>
                          </a:rPr>
                          <m:t>𝑅</m:t>
                        </m:r>
                      </m:e>
                      <m:sub>
                        <m:r>
                          <a:rPr kumimoji="1" lang="en-US" altLang="zh-CN" sz="1800" i="1">
                            <a:solidFill>
                              <a:schemeClr val="tx1"/>
                            </a:solidFill>
                            <a:latin typeface="Cambria Math" panose="02040503050406030204" pitchFamily="18" charset="0"/>
                          </a:rPr>
                          <m:t>1</m:t>
                        </m:r>
                      </m:sub>
                    </m:sSub>
                    <m:r>
                      <a:rPr kumimoji="1" lang="en-US" altLang="zh-CN" sz="1800" i="1">
                        <a:solidFill>
                          <a:schemeClr val="tx1"/>
                        </a:solidFill>
                        <a:latin typeface="Cambria Math" panose="02040503050406030204" pitchFamily="18" charset="0"/>
                      </a:rPr>
                      <m:t>,…,</m:t>
                    </m:r>
                    <m:sSub>
                      <m:sSubPr>
                        <m:ctrlPr>
                          <a:rPr kumimoji="1" lang="en-US" altLang="zh-CN" sz="1800" i="1">
                            <a:solidFill>
                              <a:schemeClr val="tx1"/>
                            </a:solidFill>
                            <a:latin typeface="Cambria Math" panose="02040503050406030204" pitchFamily="18" charset="0"/>
                          </a:rPr>
                        </m:ctrlPr>
                      </m:sSubPr>
                      <m:e>
                        <m:r>
                          <a:rPr kumimoji="1" lang="en-US" altLang="zh-CN" sz="1800" i="1">
                            <a:solidFill>
                              <a:schemeClr val="tx1"/>
                            </a:solidFill>
                            <a:latin typeface="Cambria Math" panose="02040503050406030204" pitchFamily="18" charset="0"/>
                          </a:rPr>
                          <m:t>𝑅</m:t>
                        </m:r>
                      </m:e>
                      <m:sub>
                        <m:r>
                          <a:rPr kumimoji="1" lang="en-US" altLang="zh-CN" sz="1800" i="1">
                            <a:solidFill>
                              <a:schemeClr val="tx1"/>
                            </a:solidFill>
                            <a:latin typeface="Cambria Math" panose="02040503050406030204" pitchFamily="18" charset="0"/>
                          </a:rPr>
                          <m:t>𝑚</m:t>
                        </m:r>
                      </m:sub>
                    </m:sSub>
                  </m:oMath>
                </a14:m>
                <a:r>
                  <a:rPr kumimoji="1" lang="zh-CN" altLang="en-US" sz="1800" dirty="0">
                    <a:solidFill>
                      <a:schemeClr val="tx1"/>
                    </a:solidFill>
                  </a:rPr>
                  <a:t>，每个子空间对应一个值</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𝑣</m:t>
                        </m:r>
                      </m:e>
                      <m:sub>
                        <m:r>
                          <a:rPr kumimoji="1" lang="en-US" altLang="zh-CN" sz="1800" b="0" i="1" smtClean="0">
                            <a:solidFill>
                              <a:schemeClr val="tx1"/>
                            </a:solidFill>
                            <a:latin typeface="Cambria Math" panose="02040503050406030204" pitchFamily="18" charset="0"/>
                          </a:rPr>
                          <m:t>𝑘</m:t>
                        </m:r>
                      </m:sub>
                    </m:sSub>
                    <m:r>
                      <a:rPr kumimoji="1" lang="en-US" altLang="zh-CN" sz="1800" b="0" i="1" smtClean="0">
                        <a:solidFill>
                          <a:schemeClr val="tx1"/>
                        </a:solidFill>
                        <a:latin typeface="Cambria Math" panose="02040503050406030204" pitchFamily="18" charset="0"/>
                      </a:rPr>
                      <m:t>,</m:t>
                    </m:r>
                    <m:r>
                      <a:rPr kumimoji="1" lang="zh-CN" altLang="en-US" sz="1800" b="0" i="1" smtClean="0">
                        <a:solidFill>
                          <a:schemeClr val="tx1"/>
                        </a:solidFill>
                        <a:latin typeface="Cambria Math" panose="02040503050406030204" pitchFamily="18" charset="0"/>
                      </a:rPr>
                      <m:t> </m:t>
                    </m:r>
                    <m:r>
                      <a:rPr kumimoji="1" lang="en-US" altLang="zh-CN" sz="1800" b="0" i="1" smtClean="0">
                        <a:solidFill>
                          <a:schemeClr val="tx1"/>
                        </a:solidFill>
                        <a:latin typeface="Cambria Math" panose="02040503050406030204" pitchFamily="18" charset="0"/>
                      </a:rPr>
                      <m:t>𝑘</m:t>
                    </m:r>
                    <m:r>
                      <a:rPr kumimoji="1" lang="en-US" altLang="zh-CN" sz="1800" b="0" i="1" smtClean="0">
                        <a:solidFill>
                          <a:schemeClr val="tx1"/>
                        </a:solidFill>
                        <a:latin typeface="Cambria Math" panose="02040503050406030204" pitchFamily="18" charset="0"/>
                      </a:rPr>
                      <m:t>=1,…,</m:t>
                    </m:r>
                    <m:r>
                      <a:rPr kumimoji="1" lang="en-US" altLang="zh-CN" sz="1800" b="0" i="1" smtClean="0">
                        <a:solidFill>
                          <a:schemeClr val="tx1"/>
                        </a:solidFill>
                        <a:latin typeface="Cambria Math" panose="02040503050406030204" pitchFamily="18" charset="0"/>
                      </a:rPr>
                      <m:t>𝑚</m:t>
                    </m:r>
                    <m:r>
                      <a:rPr kumimoji="1" lang="en-US" altLang="zh-CN" sz="1800" b="0" i="1" smtClean="0">
                        <a:solidFill>
                          <a:schemeClr val="tx1"/>
                        </a:solidFill>
                        <a:latin typeface="Cambria Math" panose="02040503050406030204" pitchFamily="18" charset="0"/>
                      </a:rPr>
                      <m:t>,</m:t>
                    </m:r>
                  </m:oMath>
                </a14:m>
                <a:r>
                  <a:rPr kumimoji="1" lang="zh-CN" altLang="en-US" sz="1800" dirty="0">
                    <a:solidFill>
                      <a:schemeClr val="tx1"/>
                    </a:solidFill>
                  </a:rPr>
                  <a:t>，回归树把输入值通过二叉搜索分到对应的区域，输出相应的值（将叶子节点分类标签换成实数值）</a:t>
                </a:r>
                <a:endParaRPr kumimoji="1" lang="en-US" altLang="zh-CN" sz="1800" dirty="0">
                  <a:solidFill>
                    <a:schemeClr val="tx1"/>
                  </a:solidFill>
                </a:endParaRPr>
              </a:p>
              <a:p>
                <a:pPr marL="323992" lvl="1" indent="0">
                  <a:buNone/>
                </a:pPr>
                <a:r>
                  <a:rPr kumimoji="1" lang="en-US" altLang="zh-CN" sz="1800" dirty="0">
                    <a:solidFill>
                      <a:schemeClr val="tx1"/>
                    </a:solidFill>
                  </a:rPr>
                  <a:t>		</a:t>
                </a:r>
              </a:p>
              <a:p>
                <a:pPr lvl="1"/>
                <a:endParaRPr kumimoji="1" lang="en-US" altLang="zh-CN" sz="1800" dirty="0">
                  <a:solidFill>
                    <a:schemeClr val="tx1"/>
                  </a:solidFill>
                </a:endParaRPr>
              </a:p>
              <a:p>
                <a:pPr lvl="1"/>
                <a:r>
                  <a:rPr kumimoji="1" lang="zh-CN" altLang="en-US" sz="1800" dirty="0">
                    <a:solidFill>
                      <a:schemeClr val="tx1"/>
                    </a:solidFill>
                  </a:rPr>
                  <a:t>构造</a:t>
                </a:r>
                <a:r>
                  <a:rPr kumimoji="1" lang="en-US" altLang="zh-CN" sz="1800" dirty="0">
                    <a:solidFill>
                      <a:schemeClr val="tx1"/>
                    </a:solidFill>
                  </a:rPr>
                  <a:t>CART</a:t>
                </a:r>
                <a:r>
                  <a:rPr kumimoji="1" lang="zh-CN" altLang="en-US" sz="1800" dirty="0">
                    <a:solidFill>
                      <a:schemeClr val="tx1"/>
                    </a:solidFill>
                  </a:rPr>
                  <a:t>回归树：</a:t>
                </a:r>
                <a:endParaRPr kumimoji="1" lang="en-US" altLang="zh-CN" sz="1800" dirty="0">
                  <a:solidFill>
                    <a:schemeClr val="tx1"/>
                  </a:solidFill>
                </a:endParaRPr>
              </a:p>
              <a:p>
                <a:pPr lvl="2"/>
                <a:r>
                  <a:rPr kumimoji="1" lang="zh-CN" altLang="en-US" sz="1600" dirty="0">
                    <a:solidFill>
                      <a:schemeClr val="tx1"/>
                    </a:solidFill>
                  </a:rPr>
                  <a:t>假设输入空间为</a:t>
                </a:r>
                <a:r>
                  <a:rPr kumimoji="1" lang="en-US" altLang="zh-CN" sz="1600" dirty="0">
                    <a:solidFill>
                      <a:schemeClr val="tx1"/>
                    </a:solidFill>
                  </a:rPr>
                  <a:t>R</a:t>
                </a:r>
                <a:r>
                  <a:rPr kumimoji="1" lang="zh-CN" altLang="en-US" sz="1600" dirty="0">
                    <a:solidFill>
                      <a:schemeClr val="tx1"/>
                    </a:solidFill>
                  </a:rPr>
                  <a:t>， 考虑所有特征维度</a:t>
                </a:r>
                <a14:m>
                  <m:oMath xmlns:m="http://schemas.openxmlformats.org/officeDocument/2006/math">
                    <m:r>
                      <a:rPr kumimoji="1" lang="en-US" altLang="zh-CN" sz="1600" i="1">
                        <a:solidFill>
                          <a:schemeClr val="tx1"/>
                        </a:solidFill>
                        <a:latin typeface="Cambria Math" panose="02040503050406030204" pitchFamily="18" charset="0"/>
                      </a:rPr>
                      <m:t>𝑗</m:t>
                    </m:r>
                    <m:r>
                      <a:rPr kumimoji="1" lang="en-US" altLang="zh-CN" sz="1600" i="1">
                        <a:solidFill>
                          <a:schemeClr val="tx1"/>
                        </a:solidFill>
                        <a:latin typeface="Cambria Math" panose="02040503050406030204" pitchFamily="18" charset="0"/>
                      </a:rPr>
                      <m:t>=1,…,</m:t>
                    </m:r>
                    <m:r>
                      <a:rPr kumimoji="1" lang="en-US" altLang="zh-CN" sz="1600" i="1">
                        <a:solidFill>
                          <a:schemeClr val="tx1"/>
                        </a:solidFill>
                        <a:latin typeface="Cambria Math" panose="02040503050406030204" pitchFamily="18" charset="0"/>
                      </a:rPr>
                      <m:t>𝑑</m:t>
                    </m:r>
                  </m:oMath>
                </a14:m>
                <a:r>
                  <a:rPr kumimoji="1" lang="zh-CN" altLang="en-US" sz="1600" dirty="0">
                    <a:solidFill>
                      <a:schemeClr val="tx1"/>
                    </a:solidFill>
                  </a:rPr>
                  <a:t>，遍历每一个特征下所有可能的取值或切分点</a:t>
                </a:r>
                <a14:m>
                  <m:oMath xmlns:m="http://schemas.openxmlformats.org/officeDocument/2006/math">
                    <m:r>
                      <a:rPr kumimoji="1" lang="en-US" altLang="zh-CN" sz="1600" i="1">
                        <a:solidFill>
                          <a:schemeClr val="tx1"/>
                        </a:solidFill>
                        <a:latin typeface="Cambria Math" panose="02040503050406030204" pitchFamily="18" charset="0"/>
                      </a:rPr>
                      <m:t>𝑠</m:t>
                    </m:r>
                  </m:oMath>
                </a14:m>
                <a:r>
                  <a:rPr kumimoji="1" lang="zh-CN" altLang="en-US" sz="1600" dirty="0">
                    <a:solidFill>
                      <a:schemeClr val="tx1"/>
                    </a:solidFill>
                  </a:rPr>
                  <a:t>，将</a:t>
                </a:r>
                <a14:m>
                  <m:oMath xmlns:m="http://schemas.openxmlformats.org/officeDocument/2006/math">
                    <m:r>
                      <a:rPr kumimoji="1" lang="en-US" altLang="zh-CN" sz="1600" i="1">
                        <a:solidFill>
                          <a:schemeClr val="tx1"/>
                        </a:solidFill>
                        <a:latin typeface="Cambria Math" panose="02040503050406030204" pitchFamily="18" charset="0"/>
                      </a:rPr>
                      <m:t>𝑅</m:t>
                    </m:r>
                  </m:oMath>
                </a14:m>
                <a:r>
                  <a:rPr kumimoji="1" lang="zh-CN" altLang="en-US" sz="1600" dirty="0">
                    <a:solidFill>
                      <a:schemeClr val="tx1"/>
                    </a:solidFill>
                  </a:rPr>
                  <a:t>划分成</a:t>
                </a:r>
                <a14:m>
                  <m:oMath xmlns:m="http://schemas.openxmlformats.org/officeDocument/2006/math">
                    <m:sSub>
                      <m:sSubPr>
                        <m:ctrlPr>
                          <a:rPr kumimoji="1" lang="en-US" altLang="zh-CN" sz="1600" i="1">
                            <a:solidFill>
                              <a:schemeClr val="tx1"/>
                            </a:solidFill>
                            <a:latin typeface="Cambria Math" panose="02040503050406030204" pitchFamily="18" charset="0"/>
                          </a:rPr>
                        </m:ctrlPr>
                      </m:sSubPr>
                      <m:e>
                        <m:r>
                          <a:rPr kumimoji="1" lang="en-US" altLang="zh-CN" sz="1600" i="1">
                            <a:solidFill>
                              <a:schemeClr val="tx1"/>
                            </a:solidFill>
                            <a:latin typeface="Cambria Math" panose="02040503050406030204" pitchFamily="18" charset="0"/>
                          </a:rPr>
                          <m:t>𝑅</m:t>
                        </m:r>
                      </m:e>
                      <m:sub>
                        <m:r>
                          <a:rPr kumimoji="1" lang="en-US" altLang="zh-CN" sz="1600" i="1">
                            <a:solidFill>
                              <a:schemeClr val="tx1"/>
                            </a:solidFill>
                            <a:latin typeface="Cambria Math" panose="02040503050406030204" pitchFamily="18" charset="0"/>
                          </a:rPr>
                          <m:t>1</m:t>
                        </m:r>
                      </m:sub>
                    </m:sSub>
                    <m:r>
                      <a:rPr kumimoji="1" lang="en-US" altLang="zh-CN" sz="1600" i="1">
                        <a:solidFill>
                          <a:schemeClr val="tx1"/>
                        </a:solidFill>
                        <a:latin typeface="Cambria Math" panose="02040503050406030204" pitchFamily="18" charset="0"/>
                      </a:rPr>
                      <m:t>,</m:t>
                    </m:r>
                    <m:r>
                      <a:rPr kumimoji="1" lang="zh-CN" altLang="en-US" sz="1600" i="1">
                        <a:solidFill>
                          <a:schemeClr val="tx1"/>
                        </a:solidFill>
                        <a:latin typeface="Cambria Math" panose="02040503050406030204" pitchFamily="18" charset="0"/>
                      </a:rPr>
                      <m:t> </m:t>
                    </m:r>
                    <m:sSub>
                      <m:sSubPr>
                        <m:ctrlPr>
                          <a:rPr kumimoji="1" lang="en-US" altLang="zh-CN" sz="1600" i="1">
                            <a:solidFill>
                              <a:schemeClr val="tx1"/>
                            </a:solidFill>
                            <a:latin typeface="Cambria Math" panose="02040503050406030204" pitchFamily="18" charset="0"/>
                          </a:rPr>
                        </m:ctrlPr>
                      </m:sSubPr>
                      <m:e>
                        <m:r>
                          <a:rPr kumimoji="1" lang="en-US" altLang="zh-CN" sz="1600" i="1">
                            <a:solidFill>
                              <a:schemeClr val="tx1"/>
                            </a:solidFill>
                            <a:latin typeface="Cambria Math" panose="02040503050406030204" pitchFamily="18" charset="0"/>
                          </a:rPr>
                          <m:t>𝑅</m:t>
                        </m:r>
                      </m:e>
                      <m:sub>
                        <m:r>
                          <a:rPr kumimoji="1" lang="en-US" altLang="zh-CN" sz="1600" i="1">
                            <a:solidFill>
                              <a:schemeClr val="tx1"/>
                            </a:solidFill>
                            <a:latin typeface="Cambria Math" panose="02040503050406030204" pitchFamily="18" charset="0"/>
                          </a:rPr>
                          <m:t>2</m:t>
                        </m:r>
                      </m:sub>
                    </m:sSub>
                  </m:oMath>
                </a14:m>
                <a:r>
                  <a:rPr kumimoji="1" lang="zh-CN" altLang="en-US" dirty="0">
                    <a:solidFill>
                      <a:schemeClr val="tx1"/>
                    </a:solidFill>
                  </a:rPr>
                  <a:t>。</a:t>
                </a:r>
                <a:endParaRPr kumimoji="1" lang="en-US" altLang="zh-CN" dirty="0">
                  <a:solidFill>
                    <a:schemeClr val="tx1"/>
                  </a:solidFill>
                </a:endParaRPr>
              </a:p>
              <a:p>
                <a:pPr marL="629985" lvl="2" indent="0">
                  <a:buNone/>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1</m:t>
                          </m:r>
                        </m:sub>
                      </m:sSub>
                      <m:r>
                        <a:rPr kumimoji="1" lang="en-US" altLang="zh-CN" sz="1600" b="0" i="1" smtClean="0">
                          <a:solidFill>
                            <a:schemeClr val="tx1"/>
                          </a:solidFill>
                          <a:latin typeface="Cambria Math" panose="02040503050406030204" pitchFamily="18" charset="0"/>
                        </a:rPr>
                        <m:t>=</m:t>
                      </m:r>
                      <m:d>
                        <m:dPr>
                          <m:begChr m:val="{"/>
                          <m:endChr m:val="}"/>
                          <m:ctrlPr>
                            <a:rPr kumimoji="1" lang="en-US" altLang="zh-CN" sz="1600" b="0" i="1" smtClean="0">
                              <a:solidFill>
                                <a:schemeClr val="tx1"/>
                              </a:solidFill>
                              <a:latin typeface="Cambria Math" panose="02040503050406030204" pitchFamily="18" charset="0"/>
                            </a:rPr>
                          </m:ctrlPr>
                        </m:dPr>
                        <m:e>
                          <m:r>
                            <a:rPr kumimoji="1" lang="en-US" altLang="zh-CN" sz="1600" b="0" i="1" smtClean="0">
                              <a:solidFill>
                                <a:schemeClr val="tx1"/>
                              </a:solidFill>
                              <a:latin typeface="Cambria Math" panose="02040503050406030204" pitchFamily="18" charset="0"/>
                            </a:rPr>
                            <m:t>𝑥</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𝑅</m:t>
                          </m:r>
                        </m:e>
                        <m:e>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𝑗</m:t>
                              </m:r>
                            </m:sub>
                          </m:sSub>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e>
                      </m:d>
                      <m:r>
                        <a:rPr kumimoji="1" lang="en-US" altLang="zh-CN" sz="1600" b="0" i="1" smtClean="0">
                          <a:solidFill>
                            <a:schemeClr val="tx1"/>
                          </a:solidFill>
                          <a:latin typeface="Cambria Math" panose="02040503050406030204" pitchFamily="18" charset="0"/>
                        </a:rPr>
                        <m:t>,</m:t>
                      </m:r>
                      <m:r>
                        <a:rPr kumimoji="1" lang="zh-CN" altLang="en-US" sz="1600" b="0" i="1" smtClean="0">
                          <a:solidFill>
                            <a:schemeClr val="tx1"/>
                          </a:solidFill>
                          <a:latin typeface="Cambria Math" panose="02040503050406030204" pitchFamily="18" charset="0"/>
                        </a:rPr>
                        <m:t> </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2</m:t>
                          </m:r>
                        </m:sub>
                      </m:sSub>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𝑥</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𝑅</m:t>
                      </m:r>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𝑗</m:t>
                          </m:r>
                        </m:sub>
                      </m:sSub>
                      <m:r>
                        <a:rPr kumimoji="1" lang="en-US" altLang="zh-CN" sz="1600" b="0" i="1" smtClean="0">
                          <a:solidFill>
                            <a:schemeClr val="tx1"/>
                          </a:solidFill>
                          <a:latin typeface="Cambria Math" panose="02040503050406030204" pitchFamily="18" charset="0"/>
                        </a:rPr>
                        <m:t>&gt;</m:t>
                      </m:r>
                      <m:r>
                        <a:rPr kumimoji="1" lang="en-US" altLang="zh-CN" sz="1600" b="0" i="1" smtClean="0">
                          <a:solidFill>
                            <a:schemeClr val="tx1"/>
                          </a:solidFill>
                          <a:latin typeface="Cambria Math" panose="02040503050406030204" pitchFamily="18" charset="0"/>
                        </a:rPr>
                        <m:t>𝑠</m:t>
                      </m:r>
                      <m:r>
                        <a:rPr kumimoji="1" lang="en-US" altLang="zh-CN" sz="1600" b="0" i="1" smtClean="0">
                          <a:solidFill>
                            <a:schemeClr val="tx1"/>
                          </a:solidFill>
                          <a:latin typeface="Cambria Math" panose="02040503050406030204" pitchFamily="18" charset="0"/>
                        </a:rPr>
                        <m:t>}</m:t>
                      </m:r>
                    </m:oMath>
                  </m:oMathPara>
                </a14:m>
                <a:endParaRPr kumimoji="1" lang="en-US" altLang="zh-CN" sz="1600" dirty="0">
                  <a:solidFill>
                    <a:schemeClr val="tx1"/>
                  </a:solidFill>
                </a:endParaRPr>
              </a:p>
              <a:p>
                <a:pPr lvl="2"/>
                <a:r>
                  <a:rPr kumimoji="1" lang="zh-CN" altLang="en-US" sz="1600" dirty="0">
                    <a:solidFill>
                      <a:schemeClr val="tx1"/>
                    </a:solidFill>
                  </a:rPr>
                  <a:t>对每一种划分方式</a:t>
                </a:r>
                <a14:m>
                  <m:oMath xmlns:m="http://schemas.openxmlformats.org/officeDocument/2006/math">
                    <m:r>
                      <a:rPr kumimoji="1" lang="en-US" altLang="zh-CN" sz="1600" b="0" i="1" smtClean="0">
                        <a:solidFill>
                          <a:schemeClr val="tx1"/>
                        </a:solidFill>
                        <a:latin typeface="Cambria Math" panose="02040503050406030204" pitchFamily="18" charset="0"/>
                      </a:rPr>
                      <m:t>𝑗</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oMath>
                </a14:m>
                <a:r>
                  <a:rPr kumimoji="1" lang="zh-CN" altLang="en-US" sz="1600" dirty="0">
                    <a:solidFill>
                      <a:schemeClr val="tx1"/>
                    </a:solidFill>
                  </a:rPr>
                  <a:t>，分别计算两个空间中数据集样本标签的平均值</a:t>
                </a:r>
                <a14:m>
                  <m:oMath xmlns:m="http://schemas.openxmlformats.org/officeDocument/2006/math">
                    <m:sSub>
                      <m:sSubPr>
                        <m:ctrlPr>
                          <a:rPr kumimoji="1" lang="en-US" altLang="zh-CN" sz="1600" i="1" dirty="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𝑣</m:t>
                        </m:r>
                      </m:e>
                      <m:sub>
                        <m:r>
                          <a:rPr kumimoji="1" lang="en-US" altLang="zh-CN" sz="1600" i="1" dirty="0">
                            <a:solidFill>
                              <a:schemeClr val="tx1"/>
                            </a:solidFill>
                            <a:latin typeface="Cambria Math" panose="02040503050406030204" pitchFamily="18" charset="0"/>
                          </a:rPr>
                          <m:t>1</m:t>
                        </m:r>
                      </m:sub>
                    </m:sSub>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𝑗</m:t>
                    </m:r>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𝑠</m:t>
                    </m:r>
                    <m:r>
                      <a:rPr kumimoji="1" lang="en-US" altLang="zh-CN" sz="1600" b="0" i="1" dirty="0" smtClean="0">
                        <a:solidFill>
                          <a:schemeClr val="tx1"/>
                        </a:solidFill>
                        <a:latin typeface="Cambria Math" panose="02040503050406030204" pitchFamily="18" charset="0"/>
                      </a:rPr>
                      <m:t>)=</m:t>
                    </m:r>
                    <m:r>
                      <a:rPr kumimoji="1" lang="en-US" altLang="zh-CN" sz="1600" i="1" dirty="0">
                        <a:solidFill>
                          <a:schemeClr val="tx1"/>
                        </a:solidFill>
                        <a:latin typeface="Cambria Math" panose="02040503050406030204" pitchFamily="18" charset="0"/>
                      </a:rPr>
                      <m:t>𝑎𝑣𝑔</m:t>
                    </m:r>
                    <m:d>
                      <m:dPr>
                        <m:ctrlPr>
                          <a:rPr kumimoji="1" lang="en-US" altLang="zh-CN" sz="1600" i="1" dirty="0">
                            <a:solidFill>
                              <a:schemeClr val="tx1"/>
                            </a:solidFill>
                            <a:latin typeface="Cambria Math" panose="02040503050406030204" pitchFamily="18" charset="0"/>
                          </a:rPr>
                        </m:ctrlPr>
                      </m:dPr>
                      <m:e>
                        <m:sSub>
                          <m:sSubPr>
                            <m:ctrlPr>
                              <a:rPr kumimoji="1" lang="en-US" altLang="zh-CN" sz="1600" i="1" dirty="0">
                                <a:solidFill>
                                  <a:schemeClr val="tx1"/>
                                </a:solidFill>
                                <a:latin typeface="Cambria Math" panose="02040503050406030204" pitchFamily="18" charset="0"/>
                              </a:rPr>
                            </m:ctrlPr>
                          </m:sSubPr>
                          <m:e>
                            <m:r>
                              <a:rPr kumimoji="1" lang="en-US" altLang="zh-CN" sz="1600" i="1" dirty="0">
                                <a:solidFill>
                                  <a:schemeClr val="tx1"/>
                                </a:solidFill>
                                <a:latin typeface="Cambria Math" panose="02040503050406030204" pitchFamily="18" charset="0"/>
                              </a:rPr>
                              <m:t>𝑦</m:t>
                            </m:r>
                          </m:e>
                          <m:sub>
                            <m:r>
                              <a:rPr kumimoji="1" lang="en-US" altLang="zh-CN" sz="1600" i="1" dirty="0">
                                <a:solidFill>
                                  <a:schemeClr val="tx1"/>
                                </a:solidFill>
                                <a:latin typeface="Cambria Math" panose="02040503050406030204" pitchFamily="18" charset="0"/>
                              </a:rPr>
                              <m:t>𝑖</m:t>
                            </m:r>
                          </m:sub>
                        </m:sSub>
                        <m:sSub>
                          <m:sSubPr>
                            <m:ctrlPr>
                              <a:rPr kumimoji="1" lang="en-US" altLang="zh-CN" sz="1600" i="1" dirty="0">
                                <a:solidFill>
                                  <a:schemeClr val="tx1"/>
                                </a:solidFill>
                                <a:latin typeface="Cambria Math" panose="02040503050406030204" pitchFamily="18" charset="0"/>
                              </a:rPr>
                            </m:ctrlPr>
                          </m:sSubPr>
                          <m:e>
                            <m:d>
                              <m:dPr>
                                <m:begChr m:val=""/>
                                <m:endChr m:val="|"/>
                                <m:ctrlPr>
                                  <a:rPr kumimoji="1" lang="en-US" altLang="zh-CN" sz="1600" i="1" dirty="0">
                                    <a:solidFill>
                                      <a:schemeClr val="tx1"/>
                                    </a:solidFill>
                                    <a:latin typeface="Cambria Math" panose="02040503050406030204" pitchFamily="18" charset="0"/>
                                  </a:rPr>
                                </m:ctrlPr>
                              </m:dPr>
                              <m:e>
                                <m:r>
                                  <a:rPr kumimoji="1" lang="en-US" altLang="zh-CN" sz="1600" i="1" dirty="0">
                                    <a:solidFill>
                                      <a:schemeClr val="tx1"/>
                                    </a:solidFill>
                                    <a:latin typeface="Cambria Math" panose="02040503050406030204" pitchFamily="18" charset="0"/>
                                  </a:rPr>
                                  <m:t>​</m:t>
                                </m:r>
                              </m:e>
                            </m:d>
                          </m:e>
                          <m:sub>
                            <m:sSub>
                              <m:sSubPr>
                                <m:ctrlPr>
                                  <a:rPr kumimoji="1" lang="en-US" altLang="zh-CN" sz="1600" i="1" dirty="0">
                                    <a:solidFill>
                                      <a:schemeClr val="tx1"/>
                                    </a:solidFill>
                                    <a:latin typeface="Cambria Math" panose="02040503050406030204" pitchFamily="18" charset="0"/>
                                  </a:rPr>
                                </m:ctrlPr>
                              </m:sSubPr>
                              <m:e>
                                <m:r>
                                  <a:rPr kumimoji="1" lang="en-US" altLang="zh-CN" sz="1600" i="1" dirty="0">
                                    <a:solidFill>
                                      <a:schemeClr val="tx1"/>
                                    </a:solidFill>
                                    <a:latin typeface="Cambria Math" panose="02040503050406030204" pitchFamily="18" charset="0"/>
                                  </a:rPr>
                                  <m:t>𝑥</m:t>
                                </m:r>
                              </m:e>
                              <m:sub>
                                <m:r>
                                  <a:rPr kumimoji="1" lang="en-US" altLang="zh-CN" sz="1600" i="1" dirty="0">
                                    <a:solidFill>
                                      <a:schemeClr val="tx1"/>
                                    </a:solidFill>
                                    <a:latin typeface="Cambria Math" panose="02040503050406030204" pitchFamily="18" charset="0"/>
                                  </a:rPr>
                                  <m:t>𝑖</m:t>
                                </m:r>
                              </m:sub>
                            </m:sSub>
                            <m:r>
                              <a:rPr kumimoji="1" lang="en-US" altLang="zh-CN" sz="1600" i="1" dirty="0">
                                <a:solidFill>
                                  <a:schemeClr val="tx1"/>
                                </a:solidFill>
                                <a:latin typeface="Cambria Math" panose="02040503050406030204" pitchFamily="18" charset="0"/>
                              </a:rPr>
                              <m:t>∈</m:t>
                            </m:r>
                            <m:sSub>
                              <m:sSubPr>
                                <m:ctrlPr>
                                  <a:rPr kumimoji="1" lang="en-US" altLang="zh-CN" sz="1600" i="1" dirty="0">
                                    <a:solidFill>
                                      <a:schemeClr val="tx1"/>
                                    </a:solidFill>
                                    <a:latin typeface="Cambria Math" panose="02040503050406030204" pitchFamily="18" charset="0"/>
                                  </a:rPr>
                                </m:ctrlPr>
                              </m:sSubPr>
                              <m:e>
                                <m:r>
                                  <a:rPr kumimoji="1" lang="en-US" altLang="zh-CN" sz="1600" i="1" dirty="0">
                                    <a:solidFill>
                                      <a:schemeClr val="tx1"/>
                                    </a:solidFill>
                                    <a:latin typeface="Cambria Math" panose="02040503050406030204" pitchFamily="18" charset="0"/>
                                  </a:rPr>
                                  <m:t>𝑅</m:t>
                                </m:r>
                              </m:e>
                              <m:sub>
                                <m:r>
                                  <a:rPr kumimoji="1" lang="en-US" altLang="zh-CN" sz="1600" i="1" dirty="0">
                                    <a:solidFill>
                                      <a:schemeClr val="tx1"/>
                                    </a:solidFill>
                                    <a:latin typeface="Cambria Math" panose="02040503050406030204" pitchFamily="18" charset="0"/>
                                  </a:rPr>
                                  <m:t>1</m:t>
                                </m:r>
                              </m:sub>
                            </m:sSub>
                            <m:d>
                              <m:dPr>
                                <m:ctrlPr>
                                  <a:rPr kumimoji="1" lang="en-US" altLang="zh-CN" sz="1600" b="0" i="1" dirty="0" smtClean="0">
                                    <a:solidFill>
                                      <a:schemeClr val="tx1"/>
                                    </a:solidFill>
                                    <a:latin typeface="Cambria Math" panose="02040503050406030204" pitchFamily="18" charset="0"/>
                                  </a:rPr>
                                </m:ctrlPr>
                              </m:dPr>
                              <m:e>
                                <m:r>
                                  <a:rPr kumimoji="1" lang="en-US" altLang="zh-CN" sz="1600" b="0" i="1" dirty="0" smtClean="0">
                                    <a:solidFill>
                                      <a:schemeClr val="tx1"/>
                                    </a:solidFill>
                                    <a:latin typeface="Cambria Math" panose="02040503050406030204" pitchFamily="18" charset="0"/>
                                  </a:rPr>
                                  <m:t>𝑗</m:t>
                                </m:r>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𝑠</m:t>
                                </m:r>
                              </m:e>
                            </m:d>
                          </m:sub>
                        </m:sSub>
                      </m:e>
                    </m:d>
                    <m:r>
                      <a:rPr kumimoji="1" lang="en-US" altLang="zh-CN" sz="1600" i="1" dirty="0">
                        <a:solidFill>
                          <a:schemeClr val="tx1"/>
                        </a:solidFill>
                        <a:latin typeface="Cambria Math" panose="02040503050406030204" pitchFamily="18" charset="0"/>
                      </a:rPr>
                      <m:t>,</m:t>
                    </m:r>
                    <m:r>
                      <a:rPr kumimoji="1" lang="zh-CN" altLang="en-US" sz="1600" i="1" dirty="0">
                        <a:solidFill>
                          <a:schemeClr val="tx1"/>
                        </a:solidFill>
                        <a:latin typeface="Cambria Math" panose="02040503050406030204" pitchFamily="18" charset="0"/>
                      </a:rPr>
                      <m:t> </m:t>
                    </m:r>
                    <m:sSub>
                      <m:sSubPr>
                        <m:ctrlPr>
                          <a:rPr kumimoji="1" lang="en-US" altLang="zh-CN" sz="1600" i="1" dirty="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𝑣</m:t>
                        </m:r>
                      </m:e>
                      <m:sub>
                        <m:r>
                          <a:rPr kumimoji="1" lang="en-US" altLang="zh-CN" sz="1600" i="1" dirty="0">
                            <a:solidFill>
                              <a:schemeClr val="tx1"/>
                            </a:solidFill>
                            <a:latin typeface="Cambria Math" panose="02040503050406030204" pitchFamily="18" charset="0"/>
                          </a:rPr>
                          <m:t>2</m:t>
                        </m:r>
                      </m:sub>
                    </m:sSub>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𝑗</m:t>
                    </m:r>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𝑠</m:t>
                    </m:r>
                    <m:r>
                      <a:rPr kumimoji="1" lang="en-US" altLang="zh-CN" sz="1600" b="0" i="1" dirty="0" smtClean="0">
                        <a:solidFill>
                          <a:schemeClr val="tx1"/>
                        </a:solidFill>
                        <a:latin typeface="Cambria Math" panose="02040503050406030204" pitchFamily="18" charset="0"/>
                      </a:rPr>
                      <m:t>)=</m:t>
                    </m:r>
                    <m:r>
                      <a:rPr kumimoji="1" lang="en-US" altLang="zh-CN" sz="1600" i="1" dirty="0">
                        <a:solidFill>
                          <a:schemeClr val="tx1"/>
                        </a:solidFill>
                        <a:latin typeface="Cambria Math" panose="02040503050406030204" pitchFamily="18" charset="0"/>
                      </a:rPr>
                      <m:t>𝑎𝑣𝑔</m:t>
                    </m:r>
                    <m:r>
                      <a:rPr kumimoji="1" lang="en-US" altLang="zh-CN" sz="1600" i="1" dirty="0">
                        <a:solidFill>
                          <a:schemeClr val="tx1"/>
                        </a:solidFill>
                        <a:latin typeface="Cambria Math" panose="02040503050406030204" pitchFamily="18" charset="0"/>
                      </a:rPr>
                      <m:t>(</m:t>
                    </m:r>
                    <m:sSub>
                      <m:sSubPr>
                        <m:ctrlPr>
                          <a:rPr kumimoji="1" lang="en-US" altLang="zh-CN" sz="1600" i="1" dirty="0">
                            <a:solidFill>
                              <a:schemeClr val="tx1"/>
                            </a:solidFill>
                            <a:latin typeface="Cambria Math" panose="02040503050406030204" pitchFamily="18" charset="0"/>
                          </a:rPr>
                        </m:ctrlPr>
                      </m:sSubPr>
                      <m:e>
                        <m:r>
                          <a:rPr kumimoji="1" lang="en-US" altLang="zh-CN" sz="1600" i="1" dirty="0">
                            <a:solidFill>
                              <a:schemeClr val="tx1"/>
                            </a:solidFill>
                            <a:latin typeface="Cambria Math" panose="02040503050406030204" pitchFamily="18" charset="0"/>
                          </a:rPr>
                          <m:t>𝑦</m:t>
                        </m:r>
                      </m:e>
                      <m:sub>
                        <m:r>
                          <a:rPr kumimoji="1" lang="en-US" altLang="zh-CN" sz="1600" i="1" dirty="0">
                            <a:solidFill>
                              <a:schemeClr val="tx1"/>
                            </a:solidFill>
                            <a:latin typeface="Cambria Math" panose="02040503050406030204" pitchFamily="18" charset="0"/>
                          </a:rPr>
                          <m:t>𝑖</m:t>
                        </m:r>
                      </m:sub>
                    </m:sSub>
                    <m:sSub>
                      <m:sSubPr>
                        <m:ctrlPr>
                          <a:rPr kumimoji="1" lang="en-US" altLang="zh-CN" sz="1600" i="1" dirty="0">
                            <a:solidFill>
                              <a:schemeClr val="tx1"/>
                            </a:solidFill>
                            <a:latin typeface="Cambria Math" panose="02040503050406030204" pitchFamily="18" charset="0"/>
                          </a:rPr>
                        </m:ctrlPr>
                      </m:sSubPr>
                      <m:e>
                        <m:d>
                          <m:dPr>
                            <m:begChr m:val=""/>
                            <m:endChr m:val="|"/>
                            <m:ctrlPr>
                              <a:rPr kumimoji="1" lang="en-US" altLang="zh-CN" sz="1600" i="1" dirty="0">
                                <a:solidFill>
                                  <a:schemeClr val="tx1"/>
                                </a:solidFill>
                                <a:latin typeface="Cambria Math" panose="02040503050406030204" pitchFamily="18" charset="0"/>
                              </a:rPr>
                            </m:ctrlPr>
                          </m:dPr>
                          <m:e>
                            <m:r>
                              <a:rPr kumimoji="1" lang="en-US" altLang="zh-CN" sz="1600" i="1" dirty="0">
                                <a:solidFill>
                                  <a:schemeClr val="tx1"/>
                                </a:solidFill>
                                <a:latin typeface="Cambria Math" panose="02040503050406030204" pitchFamily="18" charset="0"/>
                              </a:rPr>
                              <m:t>​</m:t>
                            </m:r>
                          </m:e>
                        </m:d>
                      </m:e>
                      <m:sub>
                        <m:sSub>
                          <m:sSubPr>
                            <m:ctrlPr>
                              <a:rPr kumimoji="1" lang="en-US" altLang="zh-CN" sz="1600" i="1" dirty="0">
                                <a:solidFill>
                                  <a:schemeClr val="tx1"/>
                                </a:solidFill>
                                <a:latin typeface="Cambria Math" panose="02040503050406030204" pitchFamily="18" charset="0"/>
                              </a:rPr>
                            </m:ctrlPr>
                          </m:sSubPr>
                          <m:e>
                            <m:r>
                              <a:rPr kumimoji="1" lang="en-US" altLang="zh-CN" sz="1600" i="1" dirty="0">
                                <a:solidFill>
                                  <a:schemeClr val="tx1"/>
                                </a:solidFill>
                                <a:latin typeface="Cambria Math" panose="02040503050406030204" pitchFamily="18" charset="0"/>
                              </a:rPr>
                              <m:t>𝑥</m:t>
                            </m:r>
                          </m:e>
                          <m:sub>
                            <m:r>
                              <a:rPr kumimoji="1" lang="en-US" altLang="zh-CN" sz="1600" i="1" dirty="0">
                                <a:solidFill>
                                  <a:schemeClr val="tx1"/>
                                </a:solidFill>
                                <a:latin typeface="Cambria Math" panose="02040503050406030204" pitchFamily="18" charset="0"/>
                              </a:rPr>
                              <m:t>𝑖</m:t>
                            </m:r>
                          </m:sub>
                        </m:sSub>
                        <m:r>
                          <a:rPr kumimoji="1" lang="en-US" altLang="zh-CN" sz="1600" i="1" dirty="0">
                            <a:solidFill>
                              <a:schemeClr val="tx1"/>
                            </a:solidFill>
                            <a:latin typeface="Cambria Math" panose="02040503050406030204" pitchFamily="18" charset="0"/>
                          </a:rPr>
                          <m:t>∈</m:t>
                        </m:r>
                        <m:sSub>
                          <m:sSubPr>
                            <m:ctrlPr>
                              <a:rPr kumimoji="1" lang="en-US" altLang="zh-CN" sz="1600" i="1" dirty="0">
                                <a:solidFill>
                                  <a:schemeClr val="tx1"/>
                                </a:solidFill>
                                <a:latin typeface="Cambria Math" panose="02040503050406030204" pitchFamily="18" charset="0"/>
                              </a:rPr>
                            </m:ctrlPr>
                          </m:sSubPr>
                          <m:e>
                            <m:r>
                              <a:rPr kumimoji="1" lang="en-US" altLang="zh-CN" sz="1600" i="1" dirty="0">
                                <a:solidFill>
                                  <a:schemeClr val="tx1"/>
                                </a:solidFill>
                                <a:latin typeface="Cambria Math" panose="02040503050406030204" pitchFamily="18" charset="0"/>
                              </a:rPr>
                              <m:t>𝑅</m:t>
                            </m:r>
                          </m:e>
                          <m:sub>
                            <m:r>
                              <a:rPr kumimoji="1" lang="en-US" altLang="zh-CN" sz="1600" i="1" dirty="0">
                                <a:solidFill>
                                  <a:schemeClr val="tx1"/>
                                </a:solidFill>
                                <a:latin typeface="Cambria Math" panose="02040503050406030204" pitchFamily="18" charset="0"/>
                              </a:rPr>
                              <m:t>2</m:t>
                            </m:r>
                          </m:sub>
                        </m:sSub>
                        <m:d>
                          <m:dPr>
                            <m:ctrlPr>
                              <a:rPr kumimoji="1" lang="en-US" altLang="zh-CN" sz="1600" b="0" i="1" dirty="0" smtClean="0">
                                <a:solidFill>
                                  <a:schemeClr val="tx1"/>
                                </a:solidFill>
                                <a:latin typeface="Cambria Math" panose="02040503050406030204" pitchFamily="18" charset="0"/>
                              </a:rPr>
                            </m:ctrlPr>
                          </m:dPr>
                          <m:e>
                            <m:r>
                              <a:rPr kumimoji="1" lang="en-US" altLang="zh-CN" sz="1600" b="0" i="1" dirty="0" smtClean="0">
                                <a:solidFill>
                                  <a:schemeClr val="tx1"/>
                                </a:solidFill>
                                <a:latin typeface="Cambria Math" panose="02040503050406030204" pitchFamily="18" charset="0"/>
                              </a:rPr>
                              <m:t>𝑗</m:t>
                            </m:r>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𝑠</m:t>
                            </m:r>
                          </m:e>
                        </m:d>
                      </m:sub>
                    </m:sSub>
                    <m:r>
                      <a:rPr kumimoji="1" lang="en-US" altLang="zh-CN" sz="1600" b="0" i="1" dirty="0" smtClean="0">
                        <a:solidFill>
                          <a:schemeClr val="tx1"/>
                        </a:solidFill>
                        <a:latin typeface="Cambria Math" panose="02040503050406030204" pitchFamily="18" charset="0"/>
                      </a:rPr>
                      <m:t>)</m:t>
                    </m:r>
                  </m:oMath>
                </a14:m>
                <a:r>
                  <a:rPr kumimoji="1" lang="zh-CN" altLang="en-US" sz="1600" dirty="0">
                    <a:solidFill>
                      <a:schemeClr val="tx1"/>
                    </a:solidFill>
                  </a:rPr>
                  <a:t>作为两个空间的预测值，计算两个空间的平方误差作为损失函数</a:t>
                </a:r>
                <a:endParaRPr kumimoji="1" lang="en-US" altLang="zh-CN" sz="1600" dirty="0">
                  <a:solidFill>
                    <a:schemeClr val="tx1"/>
                  </a:solidFill>
                </a:endParaRPr>
              </a:p>
              <a:p>
                <a:pPr marL="629985" lvl="2" indent="0">
                  <a:buNone/>
                </a:pPr>
                <a14:m>
                  <m:oMathPara xmlns:m="http://schemas.openxmlformats.org/officeDocument/2006/math">
                    <m:oMathParaPr>
                      <m:jc m:val="centerGroup"/>
                    </m:oMathParaPr>
                    <m:oMath xmlns:m="http://schemas.openxmlformats.org/officeDocument/2006/math">
                      <m:r>
                        <a:rPr kumimoji="1" lang="en-US" altLang="zh-CN" sz="1600" b="0" i="1" smtClean="0">
                          <a:solidFill>
                            <a:schemeClr val="tx1"/>
                          </a:solidFill>
                          <a:latin typeface="Cambria Math" panose="02040503050406030204" pitchFamily="18" charset="0"/>
                        </a:rPr>
                        <m:t>𝐿</m:t>
                      </m:r>
                      <m:d>
                        <m:dPr>
                          <m:ctrlPr>
                            <a:rPr kumimoji="1" lang="en-US" altLang="zh-CN" sz="1600" b="0" i="1" smtClean="0">
                              <a:solidFill>
                                <a:schemeClr val="tx1"/>
                              </a:solidFill>
                              <a:latin typeface="Cambria Math" panose="02040503050406030204" pitchFamily="18" charset="0"/>
                            </a:rPr>
                          </m:ctrlPr>
                        </m:dPr>
                        <m:e>
                          <m:r>
                            <a:rPr kumimoji="1" lang="en-US" altLang="zh-CN" sz="1600" b="0" i="1" smtClean="0">
                              <a:solidFill>
                                <a:schemeClr val="tx1"/>
                              </a:solidFill>
                              <a:latin typeface="Cambria Math" panose="02040503050406030204" pitchFamily="18" charset="0"/>
                            </a:rPr>
                            <m:t>𝑗</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e>
                      </m:d>
                      <m:r>
                        <a:rPr kumimoji="1" lang="en-US" altLang="zh-CN" sz="1600" b="0" i="1" smtClean="0">
                          <a:solidFill>
                            <a:schemeClr val="tx1"/>
                          </a:solidFill>
                          <a:latin typeface="Cambria Math" panose="02040503050406030204" pitchFamily="18" charset="0"/>
                        </a:rPr>
                        <m:t>=</m:t>
                      </m:r>
                      <m:nary>
                        <m:naryPr>
                          <m:chr m:val="∑"/>
                          <m:supHide m:val="on"/>
                          <m:ctrlPr>
                            <a:rPr kumimoji="1" lang="en-US" altLang="zh-CN" sz="1600" b="0" i="1" smtClean="0">
                              <a:solidFill>
                                <a:schemeClr val="tx1"/>
                              </a:solidFill>
                              <a:latin typeface="Cambria Math" panose="02040503050406030204" pitchFamily="18" charset="0"/>
                            </a:rPr>
                          </m:ctrlPr>
                        </m:naryPr>
                        <m:sub>
                          <m:sSub>
                            <m:sSubPr>
                              <m:ctrlPr>
                                <a:rPr kumimoji="1" lang="en-US" altLang="zh-CN" sz="1600" b="0" i="1" smtClean="0">
                                  <a:solidFill>
                                    <a:schemeClr val="tx1"/>
                                  </a:solidFill>
                                  <a:latin typeface="Cambria Math" panose="02040503050406030204" pitchFamily="18" charset="0"/>
                                </a:rPr>
                              </m:ctrlPr>
                            </m:sSubPr>
                            <m:e>
                              <m:r>
                                <m:rPr>
                                  <m:brk m:alnAt="7"/>
                                </m:rPr>
                                <a:rPr kumimoji="1" lang="en-US" altLang="zh-CN" sz="1600" b="0" i="1" smtClean="0">
                                  <a:solidFill>
                                    <a:schemeClr val="tx1"/>
                                  </a:solidFill>
                                  <a:latin typeface="Cambria Math" panose="02040503050406030204" pitchFamily="18" charset="0"/>
                                </a:rPr>
                                <m:t>𝑥</m:t>
                              </m:r>
                            </m:e>
                            <m:sub>
                              <m:r>
                                <m:rPr>
                                  <m:brk m:alnAt="7"/>
                                </m:rPr>
                                <a:rPr kumimoji="1" lang="en-US" altLang="zh-CN" sz="1600" b="0" i="1" smtClean="0">
                                  <a:solidFill>
                                    <a:schemeClr val="tx1"/>
                                  </a:solidFill>
                                  <a:latin typeface="Cambria Math" panose="02040503050406030204" pitchFamily="18" charset="0"/>
                                </a:rPr>
                                <m:t>𝑖</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1</m:t>
                              </m:r>
                            </m:sub>
                          </m:sSub>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𝑗</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r>
                            <a:rPr kumimoji="1" lang="en-US" altLang="zh-CN" sz="1600" b="0" i="1" smtClean="0">
                              <a:solidFill>
                                <a:schemeClr val="tx1"/>
                              </a:solidFill>
                              <a:latin typeface="Cambria Math" panose="02040503050406030204" pitchFamily="18" charset="0"/>
                            </a:rPr>
                            <m:t>)</m:t>
                          </m:r>
                        </m:sub>
                        <m:sup/>
                        <m:e>
                          <m:sSup>
                            <m:sSupPr>
                              <m:ctrlPr>
                                <a:rPr kumimoji="1" lang="en-US" altLang="zh-CN" sz="1600" b="0" i="1" smtClean="0">
                                  <a:solidFill>
                                    <a:schemeClr val="tx1"/>
                                  </a:solidFill>
                                  <a:latin typeface="Cambria Math" panose="02040503050406030204" pitchFamily="18" charset="0"/>
                                </a:rPr>
                              </m:ctrlPr>
                            </m:sSupPr>
                            <m:e>
                              <m:d>
                                <m:dPr>
                                  <m:ctrlPr>
                                    <a:rPr kumimoji="1" lang="en-US" altLang="zh-CN" sz="1600" b="0" i="1" smtClean="0">
                                      <a:solidFill>
                                        <a:schemeClr val="tx1"/>
                                      </a:solidFill>
                                      <a:latin typeface="Cambria Math" panose="02040503050406030204" pitchFamily="18" charset="0"/>
                                    </a:rPr>
                                  </m:ctrlPr>
                                </m:dPr>
                                <m:e>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𝑦</m:t>
                                      </m:r>
                                    </m:e>
                                    <m:sub>
                                      <m:r>
                                        <a:rPr kumimoji="1" lang="en-US" altLang="zh-CN" sz="1600" b="0" i="1" smtClean="0">
                                          <a:solidFill>
                                            <a:schemeClr val="tx1"/>
                                          </a:solidFill>
                                          <a:latin typeface="Cambria Math" panose="02040503050406030204" pitchFamily="18" charset="0"/>
                                        </a:rPr>
                                        <m:t>𝑖</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1</m:t>
                                      </m:r>
                                    </m:sub>
                                  </m:sSub>
                                  <m:d>
                                    <m:dPr>
                                      <m:ctrlPr>
                                        <a:rPr kumimoji="1" lang="en-US" altLang="zh-CN" sz="1600" b="0" i="1" smtClean="0">
                                          <a:solidFill>
                                            <a:schemeClr val="tx1"/>
                                          </a:solidFill>
                                          <a:latin typeface="Cambria Math" panose="02040503050406030204" pitchFamily="18" charset="0"/>
                                        </a:rPr>
                                      </m:ctrlPr>
                                    </m:dPr>
                                    <m:e>
                                      <m:r>
                                        <a:rPr kumimoji="1" lang="en-US" altLang="zh-CN" sz="1600" b="0" i="1" smtClean="0">
                                          <a:solidFill>
                                            <a:schemeClr val="tx1"/>
                                          </a:solidFill>
                                          <a:latin typeface="Cambria Math" panose="02040503050406030204" pitchFamily="18" charset="0"/>
                                        </a:rPr>
                                        <m:t>𝑗</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e>
                                  </m:d>
                                </m:e>
                              </m:d>
                            </m:e>
                            <m:sup>
                              <m:r>
                                <a:rPr kumimoji="1" lang="en-US" altLang="zh-CN" sz="1600" b="0" i="1" smtClean="0">
                                  <a:solidFill>
                                    <a:schemeClr val="tx1"/>
                                  </a:solidFill>
                                  <a:latin typeface="Cambria Math" panose="02040503050406030204" pitchFamily="18" charset="0"/>
                                </a:rPr>
                                <m:t>2</m:t>
                              </m:r>
                            </m:sup>
                          </m:sSup>
                          <m:r>
                            <a:rPr kumimoji="1" lang="en-US" altLang="zh-CN" sz="1600" b="0" i="1" smtClean="0">
                              <a:solidFill>
                                <a:schemeClr val="tx1"/>
                              </a:solidFill>
                              <a:latin typeface="Cambria Math" panose="02040503050406030204" pitchFamily="18" charset="0"/>
                            </a:rPr>
                            <m:t>+</m:t>
                          </m:r>
                        </m:e>
                      </m:nary>
                      <m:nary>
                        <m:naryPr>
                          <m:chr m:val="∑"/>
                          <m:supHide m:val="on"/>
                          <m:ctrlPr>
                            <a:rPr kumimoji="1" lang="en-US" altLang="zh-CN" sz="1600" i="1">
                              <a:solidFill>
                                <a:schemeClr val="tx1"/>
                              </a:solidFill>
                              <a:latin typeface="Cambria Math" panose="02040503050406030204" pitchFamily="18" charset="0"/>
                            </a:rPr>
                          </m:ctrlPr>
                        </m:naryPr>
                        <m:sub>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𝑖</m:t>
                              </m:r>
                            </m:sub>
                          </m:sSub>
                          <m:r>
                            <a:rPr kumimoji="1" lang="en-US" altLang="zh-CN" sz="1600" i="1">
                              <a:solidFill>
                                <a:schemeClr val="tx1"/>
                              </a:solidFill>
                              <a:latin typeface="Cambria Math" panose="02040503050406030204" pitchFamily="18" charset="0"/>
                            </a:rPr>
                            <m:t>∈</m:t>
                          </m:r>
                          <m:sSub>
                            <m:sSubPr>
                              <m:ctrlPr>
                                <a:rPr kumimoji="1" lang="en-US" altLang="zh-CN" sz="1600" i="1">
                                  <a:solidFill>
                                    <a:schemeClr val="tx1"/>
                                  </a:solidFill>
                                  <a:latin typeface="Cambria Math" panose="02040503050406030204" pitchFamily="18" charset="0"/>
                                </a:rPr>
                              </m:ctrlPr>
                            </m:sSubPr>
                            <m:e>
                              <m:r>
                                <a:rPr kumimoji="1" lang="en-US" altLang="zh-CN" sz="1600" i="1">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2</m:t>
                              </m:r>
                            </m:sub>
                          </m:sSub>
                          <m:r>
                            <a:rPr kumimoji="1" lang="en-US" altLang="zh-CN" sz="1600" i="1">
                              <a:solidFill>
                                <a:schemeClr val="tx1"/>
                              </a:solidFill>
                              <a:latin typeface="Cambria Math" panose="02040503050406030204" pitchFamily="18" charset="0"/>
                            </a:rPr>
                            <m:t>(</m:t>
                          </m:r>
                          <m:r>
                            <a:rPr kumimoji="1" lang="en-US" altLang="zh-CN" sz="1600" i="1">
                              <a:solidFill>
                                <a:schemeClr val="tx1"/>
                              </a:solidFill>
                              <a:latin typeface="Cambria Math" panose="02040503050406030204" pitchFamily="18" charset="0"/>
                            </a:rPr>
                            <m:t>𝑗</m:t>
                          </m:r>
                          <m:r>
                            <a:rPr kumimoji="1" lang="en-US" altLang="zh-CN" sz="1600" i="1">
                              <a:solidFill>
                                <a:schemeClr val="tx1"/>
                              </a:solidFill>
                              <a:latin typeface="Cambria Math" panose="02040503050406030204" pitchFamily="18" charset="0"/>
                            </a:rPr>
                            <m:t>,</m:t>
                          </m:r>
                          <m:r>
                            <a:rPr kumimoji="1" lang="en-US" altLang="zh-CN" sz="1600" i="1">
                              <a:solidFill>
                                <a:schemeClr val="tx1"/>
                              </a:solidFill>
                              <a:latin typeface="Cambria Math" panose="02040503050406030204" pitchFamily="18" charset="0"/>
                            </a:rPr>
                            <m:t>𝑠</m:t>
                          </m:r>
                          <m:r>
                            <a:rPr kumimoji="1" lang="en-US" altLang="zh-CN" sz="1600" i="1">
                              <a:solidFill>
                                <a:schemeClr val="tx1"/>
                              </a:solidFill>
                              <a:latin typeface="Cambria Math" panose="02040503050406030204" pitchFamily="18" charset="0"/>
                            </a:rPr>
                            <m:t>)</m:t>
                          </m:r>
                        </m:sub>
                        <m:sup/>
                        <m:e>
                          <m:sSup>
                            <m:sSupPr>
                              <m:ctrlPr>
                                <a:rPr kumimoji="1" lang="en-US" altLang="zh-CN" sz="1600" i="1">
                                  <a:solidFill>
                                    <a:schemeClr val="tx1"/>
                                  </a:solidFill>
                                  <a:latin typeface="Cambria Math" panose="02040503050406030204" pitchFamily="18" charset="0"/>
                                </a:rPr>
                              </m:ctrlPr>
                            </m:sSupPr>
                            <m:e>
                              <m:d>
                                <m:dPr>
                                  <m:ctrlPr>
                                    <a:rPr kumimoji="1" lang="en-US" altLang="zh-CN" sz="1600" i="1">
                                      <a:solidFill>
                                        <a:schemeClr val="tx1"/>
                                      </a:solidFill>
                                      <a:latin typeface="Cambria Math" panose="02040503050406030204" pitchFamily="18" charset="0"/>
                                    </a:rPr>
                                  </m:ctrlPr>
                                </m:dPr>
                                <m:e>
                                  <m:sSub>
                                    <m:sSubPr>
                                      <m:ctrlPr>
                                        <a:rPr kumimoji="1" lang="en-US" altLang="zh-CN" sz="1600" i="1">
                                          <a:solidFill>
                                            <a:schemeClr val="tx1"/>
                                          </a:solidFill>
                                          <a:latin typeface="Cambria Math" panose="02040503050406030204" pitchFamily="18" charset="0"/>
                                        </a:rPr>
                                      </m:ctrlPr>
                                    </m:sSubPr>
                                    <m:e>
                                      <m:r>
                                        <a:rPr kumimoji="1" lang="en-US" altLang="zh-CN" sz="1600" i="1">
                                          <a:solidFill>
                                            <a:schemeClr val="tx1"/>
                                          </a:solidFill>
                                          <a:latin typeface="Cambria Math" panose="02040503050406030204" pitchFamily="18" charset="0"/>
                                        </a:rPr>
                                        <m:t>𝑦</m:t>
                                      </m:r>
                                    </m:e>
                                    <m:sub>
                                      <m:r>
                                        <a:rPr kumimoji="1" lang="en-US" altLang="zh-CN" sz="1600" b="0" i="1" smtClean="0">
                                          <a:solidFill>
                                            <a:schemeClr val="tx1"/>
                                          </a:solidFill>
                                          <a:latin typeface="Cambria Math" panose="02040503050406030204" pitchFamily="18" charset="0"/>
                                        </a:rPr>
                                        <m:t>𝑖</m:t>
                                      </m:r>
                                    </m:sub>
                                  </m:sSub>
                                  <m:r>
                                    <a:rPr kumimoji="1" lang="en-US" altLang="zh-CN" sz="1600" i="1">
                                      <a:solidFill>
                                        <a:schemeClr val="tx1"/>
                                      </a:solidFill>
                                      <a:latin typeface="Cambria Math" panose="02040503050406030204" pitchFamily="18" charset="0"/>
                                    </a:rPr>
                                    <m:t>−</m:t>
                                  </m:r>
                                  <m:sSub>
                                    <m:sSubPr>
                                      <m:ctrlPr>
                                        <a:rPr kumimoji="1" lang="en-US" altLang="zh-CN" sz="1600" i="1">
                                          <a:solidFill>
                                            <a:schemeClr val="tx1"/>
                                          </a:solidFill>
                                          <a:latin typeface="Cambria Math" panose="02040503050406030204" pitchFamily="18" charset="0"/>
                                        </a:rPr>
                                      </m:ctrlPr>
                                    </m:sSubPr>
                                    <m:e>
                                      <m:r>
                                        <a:rPr kumimoji="1" lang="en-US" altLang="zh-CN" sz="1600" i="1">
                                          <a:solidFill>
                                            <a:schemeClr val="tx1"/>
                                          </a:solidFill>
                                          <a:latin typeface="Cambria Math" panose="02040503050406030204" pitchFamily="18" charset="0"/>
                                        </a:rPr>
                                        <m:t>𝑣</m:t>
                                      </m:r>
                                    </m:e>
                                    <m:sub>
                                      <m:r>
                                        <a:rPr kumimoji="1" lang="en-US" altLang="zh-CN" sz="1600" b="0" i="1" smtClean="0">
                                          <a:solidFill>
                                            <a:schemeClr val="tx1"/>
                                          </a:solidFill>
                                          <a:latin typeface="Cambria Math" panose="02040503050406030204" pitchFamily="18" charset="0"/>
                                        </a:rPr>
                                        <m:t>2</m:t>
                                      </m:r>
                                    </m:sub>
                                  </m:sSub>
                                  <m:d>
                                    <m:dPr>
                                      <m:ctrlPr>
                                        <a:rPr kumimoji="1" lang="en-US" altLang="zh-CN" sz="1600" i="1">
                                          <a:solidFill>
                                            <a:schemeClr val="tx1"/>
                                          </a:solidFill>
                                          <a:latin typeface="Cambria Math" panose="02040503050406030204" pitchFamily="18" charset="0"/>
                                        </a:rPr>
                                      </m:ctrlPr>
                                    </m:dPr>
                                    <m:e>
                                      <m:r>
                                        <a:rPr kumimoji="1" lang="en-US" altLang="zh-CN" sz="1600" i="1">
                                          <a:solidFill>
                                            <a:schemeClr val="tx1"/>
                                          </a:solidFill>
                                          <a:latin typeface="Cambria Math" panose="02040503050406030204" pitchFamily="18" charset="0"/>
                                        </a:rPr>
                                        <m:t>𝑗</m:t>
                                      </m:r>
                                      <m:r>
                                        <a:rPr kumimoji="1" lang="en-US" altLang="zh-CN" sz="1600" i="1">
                                          <a:solidFill>
                                            <a:schemeClr val="tx1"/>
                                          </a:solidFill>
                                          <a:latin typeface="Cambria Math" panose="02040503050406030204" pitchFamily="18" charset="0"/>
                                        </a:rPr>
                                        <m:t>,</m:t>
                                      </m:r>
                                      <m:r>
                                        <a:rPr kumimoji="1" lang="en-US" altLang="zh-CN" sz="1600" i="1">
                                          <a:solidFill>
                                            <a:schemeClr val="tx1"/>
                                          </a:solidFill>
                                          <a:latin typeface="Cambria Math" panose="02040503050406030204" pitchFamily="18" charset="0"/>
                                        </a:rPr>
                                        <m:t>𝑠</m:t>
                                      </m:r>
                                    </m:e>
                                  </m:d>
                                </m:e>
                              </m:d>
                            </m:e>
                            <m:sup>
                              <m:r>
                                <a:rPr kumimoji="1" lang="en-US" altLang="zh-CN" sz="1600" i="1">
                                  <a:solidFill>
                                    <a:schemeClr val="tx1"/>
                                  </a:solidFill>
                                  <a:latin typeface="Cambria Math" panose="02040503050406030204" pitchFamily="18" charset="0"/>
                                </a:rPr>
                                <m:t>2</m:t>
                              </m:r>
                            </m:sup>
                          </m:sSup>
                        </m:e>
                      </m:nary>
                    </m:oMath>
                  </m:oMathPara>
                </a14:m>
                <a:endParaRPr kumimoji="1" lang="en-US" altLang="zh-CN" sz="1600" dirty="0">
                  <a:solidFill>
                    <a:schemeClr val="tx1"/>
                  </a:solidFill>
                </a:endParaRPr>
              </a:p>
              <a:p>
                <a:pPr marL="629985" lvl="2" indent="0">
                  <a:buNone/>
                </a:pPr>
                <a:r>
                  <a:rPr kumimoji="1" lang="en-US" altLang="zh-CN" sz="1600" dirty="0">
                    <a:solidFill>
                      <a:schemeClr val="tx1"/>
                    </a:solidFill>
                  </a:rPr>
                  <a:t>	</a:t>
                </a:r>
                <a:r>
                  <a:rPr kumimoji="1" lang="zh-CN" altLang="en-US" sz="1600" dirty="0">
                    <a:solidFill>
                      <a:schemeClr val="tx1"/>
                    </a:solidFill>
                  </a:rPr>
                  <a:t>找到</a:t>
                </a:r>
                <a14:m>
                  <m:oMath xmlns:m="http://schemas.openxmlformats.org/officeDocument/2006/math">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𝑗</m:t>
                        </m:r>
                      </m:e>
                      <m:sup>
                        <m:r>
                          <a:rPr kumimoji="1" lang="zh-CN" altLang="en-US" sz="1600" b="0" i="1" smtClean="0">
                            <a:solidFill>
                              <a:schemeClr val="tx1"/>
                            </a:solidFill>
                            <a:latin typeface="Cambria Math" panose="02040503050406030204" pitchFamily="18" charset="0"/>
                          </a:rPr>
                          <m:t>∗</m:t>
                        </m:r>
                      </m:sup>
                    </m:sSup>
                    <m:r>
                      <a:rPr kumimoji="1" lang="en-US" altLang="zh-CN" sz="1600" b="0" i="1" smtClean="0">
                        <a:solidFill>
                          <a:schemeClr val="tx1"/>
                        </a:solidFill>
                        <a:latin typeface="Cambria Math" panose="02040503050406030204" pitchFamily="18" charset="0"/>
                      </a:rPr>
                      <m:t>,</m:t>
                    </m:r>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𝑠</m:t>
                        </m:r>
                      </m:e>
                      <m:sup>
                        <m:r>
                          <a:rPr kumimoji="1" lang="zh-CN" altLang="en-US" sz="1600" b="0" i="1" smtClean="0">
                            <a:solidFill>
                              <a:schemeClr val="tx1"/>
                            </a:solidFill>
                            <a:latin typeface="Cambria Math" panose="02040503050406030204" pitchFamily="18" charset="0"/>
                          </a:rPr>
                          <m:t>∗</m:t>
                        </m:r>
                      </m:sup>
                    </m:sSup>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𝑎𝑟𝑔𝑚𝑖</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𝑛</m:t>
                        </m:r>
                      </m:e>
                      <m:sub>
                        <m:r>
                          <a:rPr kumimoji="1" lang="en-US" altLang="zh-CN" sz="1600" b="0" i="1" smtClean="0">
                            <a:solidFill>
                              <a:schemeClr val="tx1"/>
                            </a:solidFill>
                            <a:latin typeface="Cambria Math" panose="02040503050406030204" pitchFamily="18" charset="0"/>
                          </a:rPr>
                          <m:t>𝑗</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sub>
                    </m:sSub>
                    <m:r>
                      <a:rPr kumimoji="1" lang="en-US" altLang="zh-CN" sz="1600" b="0" i="1" smtClean="0">
                        <a:solidFill>
                          <a:schemeClr val="tx1"/>
                        </a:solidFill>
                        <a:latin typeface="Cambria Math" panose="02040503050406030204" pitchFamily="18" charset="0"/>
                      </a:rPr>
                      <m:t>𝐿</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𝑗</m:t>
                    </m:r>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𝑠</m:t>
                    </m:r>
                    <m:r>
                      <a:rPr kumimoji="1" lang="en-US" altLang="zh-CN" sz="1600" b="0" i="1" smtClean="0">
                        <a:solidFill>
                          <a:schemeClr val="tx1"/>
                        </a:solidFill>
                        <a:latin typeface="Cambria Math" panose="02040503050406030204" pitchFamily="18" charset="0"/>
                      </a:rPr>
                      <m:t>)</m:t>
                    </m:r>
                  </m:oMath>
                </a14:m>
                <a:r>
                  <a:rPr kumimoji="1" lang="zh-CN" altLang="en-US" sz="1600" dirty="0">
                    <a:solidFill>
                      <a:schemeClr val="tx1"/>
                    </a:solidFill>
                  </a:rPr>
                  <a:t>使得上述损失函数最小。得到</a:t>
                </a:r>
                <a14:m>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1</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1</m:t>
                        </m:r>
                      </m:sub>
                    </m:sSub>
                    <m:d>
                      <m:dPr>
                        <m:ctrlPr>
                          <a:rPr kumimoji="1" lang="en-US" altLang="zh-CN" sz="1600" b="0" i="1" smtClean="0">
                            <a:solidFill>
                              <a:schemeClr val="tx1"/>
                            </a:solidFill>
                            <a:latin typeface="Cambria Math" panose="02040503050406030204" pitchFamily="18" charset="0"/>
                          </a:rPr>
                        </m:ctrlPr>
                      </m:dPr>
                      <m:e>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𝑗</m:t>
                            </m:r>
                          </m:e>
                          <m:sup>
                            <m:r>
                              <a:rPr kumimoji="1" lang="zh-CN" altLang="en-US" sz="1600" b="0" i="1" smtClean="0">
                                <a:solidFill>
                                  <a:schemeClr val="tx1"/>
                                </a:solidFill>
                                <a:latin typeface="Cambria Math" panose="02040503050406030204" pitchFamily="18" charset="0"/>
                              </a:rPr>
                              <m:t>∗</m:t>
                            </m:r>
                          </m:sup>
                        </m:sSup>
                        <m:r>
                          <a:rPr kumimoji="1" lang="en-US" altLang="zh-CN" sz="1600" b="0" i="1" smtClean="0">
                            <a:solidFill>
                              <a:schemeClr val="tx1"/>
                            </a:solidFill>
                            <a:latin typeface="Cambria Math" panose="02040503050406030204" pitchFamily="18" charset="0"/>
                          </a:rPr>
                          <m:t>,</m:t>
                        </m:r>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𝑠</m:t>
                            </m:r>
                          </m:e>
                          <m:sup>
                            <m:r>
                              <a:rPr kumimoji="1" lang="zh-CN" altLang="en-US" sz="1600" b="0" i="1" smtClean="0">
                                <a:solidFill>
                                  <a:schemeClr val="tx1"/>
                                </a:solidFill>
                                <a:latin typeface="Cambria Math" panose="02040503050406030204" pitchFamily="18" charset="0"/>
                              </a:rPr>
                              <m:t>∗</m:t>
                            </m:r>
                          </m:sup>
                        </m:sSup>
                      </m:e>
                    </m:d>
                    <m:r>
                      <a:rPr kumimoji="1" lang="en-US" altLang="zh-CN" sz="1600" b="0" i="1" smtClean="0">
                        <a:solidFill>
                          <a:schemeClr val="tx1"/>
                        </a:solidFill>
                        <a:latin typeface="Cambria Math" panose="02040503050406030204" pitchFamily="18" charset="0"/>
                      </a:rPr>
                      <m:t>,</m:t>
                    </m:r>
                    <m:r>
                      <a:rPr kumimoji="1" lang="zh-CN" altLang="en-US" sz="1600" b="0" i="1" smtClean="0">
                        <a:solidFill>
                          <a:schemeClr val="tx1"/>
                        </a:solidFill>
                        <a:latin typeface="Cambria Math" panose="02040503050406030204" pitchFamily="18" charset="0"/>
                      </a:rPr>
                      <m:t> </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2</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𝑅</m:t>
                        </m:r>
                      </m:e>
                      <m:sub>
                        <m:r>
                          <a:rPr kumimoji="1" lang="en-US" altLang="zh-CN" sz="1600" b="0" i="1" smtClean="0">
                            <a:solidFill>
                              <a:schemeClr val="tx1"/>
                            </a:solidFill>
                            <a:latin typeface="Cambria Math" panose="02040503050406030204" pitchFamily="18" charset="0"/>
                          </a:rPr>
                          <m:t>2</m:t>
                        </m:r>
                      </m:sub>
                    </m:sSub>
                    <m:r>
                      <a:rPr kumimoji="1" lang="en-US" altLang="zh-CN" sz="1600" b="0" i="1" smtClean="0">
                        <a:solidFill>
                          <a:schemeClr val="tx1"/>
                        </a:solidFill>
                        <a:latin typeface="Cambria Math" panose="02040503050406030204" pitchFamily="18" charset="0"/>
                      </a:rPr>
                      <m:t>(</m:t>
                    </m:r>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𝑗</m:t>
                        </m:r>
                      </m:e>
                      <m:sup>
                        <m:r>
                          <a:rPr kumimoji="1" lang="zh-CN" altLang="en-US" sz="1600" b="0" i="1" smtClean="0">
                            <a:solidFill>
                              <a:schemeClr val="tx1"/>
                            </a:solidFill>
                            <a:latin typeface="Cambria Math" panose="02040503050406030204" pitchFamily="18" charset="0"/>
                          </a:rPr>
                          <m:t>∗</m:t>
                        </m:r>
                      </m:sup>
                    </m:sSup>
                    <m:r>
                      <a:rPr kumimoji="1" lang="en-US" altLang="zh-CN" sz="1600" b="0" i="1" smtClean="0">
                        <a:solidFill>
                          <a:schemeClr val="tx1"/>
                        </a:solidFill>
                        <a:latin typeface="Cambria Math" panose="02040503050406030204" pitchFamily="18" charset="0"/>
                      </a:rPr>
                      <m:t>,</m:t>
                    </m:r>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𝑠</m:t>
                        </m:r>
                      </m:e>
                      <m:sup>
                        <m:r>
                          <a:rPr kumimoji="1" lang="zh-CN" altLang="en-US" sz="1600" b="0" i="1" smtClean="0">
                            <a:solidFill>
                              <a:schemeClr val="tx1"/>
                            </a:solidFill>
                            <a:latin typeface="Cambria Math" panose="02040503050406030204" pitchFamily="18" charset="0"/>
                          </a:rPr>
                          <m:t>∗</m:t>
                        </m:r>
                      </m:sup>
                    </m:sSup>
                    <m:r>
                      <a:rPr kumimoji="1" lang="en-US" altLang="zh-CN" sz="1600" b="0" i="1" smtClean="0">
                        <a:solidFill>
                          <a:schemeClr val="tx1"/>
                        </a:solidFill>
                        <a:latin typeface="Cambria Math" panose="02040503050406030204" pitchFamily="18" charset="0"/>
                      </a:rPr>
                      <m:t>)</m:t>
                    </m:r>
                  </m:oMath>
                </a14:m>
                <a:r>
                  <a:rPr kumimoji="1" lang="zh-CN" altLang="en-US" sz="1600" dirty="0">
                    <a:solidFill>
                      <a:schemeClr val="tx1"/>
                    </a:solidFill>
                  </a:rPr>
                  <a:t>。</a:t>
                </a:r>
                <a:endParaRPr kumimoji="1" lang="en-US" altLang="zh-CN" sz="1600" dirty="0">
                  <a:solidFill>
                    <a:schemeClr val="tx1"/>
                  </a:solidFill>
                </a:endParaRPr>
              </a:p>
              <a:p>
                <a:pPr lvl="2"/>
                <a:r>
                  <a:rPr kumimoji="1" lang="zh-CN" altLang="en-US" sz="1600" dirty="0">
                    <a:solidFill>
                      <a:schemeClr val="tx1"/>
                    </a:solidFill>
                  </a:rPr>
                  <a:t>更新区域的预测值：</a:t>
                </a:r>
                <a14:m>
                  <m:oMath xmlns:m="http://schemas.openxmlformats.org/officeDocument/2006/math">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𝑣</m:t>
                        </m:r>
                      </m:e>
                      <m:sub>
                        <m:r>
                          <a:rPr kumimoji="1" lang="en-US" altLang="zh-CN" sz="1600" b="0" i="1" dirty="0" smtClean="0">
                            <a:solidFill>
                              <a:schemeClr val="tx1"/>
                            </a:solidFill>
                            <a:latin typeface="Cambria Math" panose="02040503050406030204" pitchFamily="18" charset="0"/>
                          </a:rPr>
                          <m:t>1</m:t>
                        </m:r>
                      </m:sub>
                    </m:sSub>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𝑎𝑣𝑔</m:t>
                    </m:r>
                    <m:d>
                      <m:dPr>
                        <m:ctrlPr>
                          <a:rPr kumimoji="1" lang="en-US" altLang="zh-CN" sz="1600" b="0" i="1" dirty="0" smtClean="0">
                            <a:solidFill>
                              <a:schemeClr val="tx1"/>
                            </a:solidFill>
                            <a:latin typeface="Cambria Math" panose="02040503050406030204" pitchFamily="18" charset="0"/>
                          </a:rPr>
                        </m:ctrlPr>
                      </m:dPr>
                      <m:e>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𝑦</m:t>
                            </m:r>
                          </m:e>
                          <m:sub>
                            <m:r>
                              <a:rPr kumimoji="1" lang="en-US" altLang="zh-CN" sz="1600" b="0" i="1" dirty="0" smtClean="0">
                                <a:solidFill>
                                  <a:schemeClr val="tx1"/>
                                </a:solidFill>
                                <a:latin typeface="Cambria Math" panose="02040503050406030204" pitchFamily="18" charset="0"/>
                              </a:rPr>
                              <m:t>𝑖</m:t>
                            </m:r>
                          </m:sub>
                        </m:sSub>
                        <m:sSub>
                          <m:sSubPr>
                            <m:ctrlPr>
                              <a:rPr kumimoji="1" lang="en-US" altLang="zh-CN" sz="1600" b="0" i="1" dirty="0" smtClean="0">
                                <a:solidFill>
                                  <a:schemeClr val="tx1"/>
                                </a:solidFill>
                                <a:latin typeface="Cambria Math" panose="02040503050406030204" pitchFamily="18" charset="0"/>
                              </a:rPr>
                            </m:ctrlPr>
                          </m:sSubPr>
                          <m:e>
                            <m:d>
                              <m:dPr>
                                <m:begChr m:val=""/>
                                <m:endChr m:val="|"/>
                                <m:ctrlPr>
                                  <a:rPr kumimoji="1" lang="en-US" altLang="zh-CN" sz="1600" b="0" i="1" dirty="0" smtClean="0">
                                    <a:solidFill>
                                      <a:schemeClr val="tx1"/>
                                    </a:solidFill>
                                    <a:latin typeface="Cambria Math" panose="02040503050406030204" pitchFamily="18" charset="0"/>
                                  </a:rPr>
                                </m:ctrlPr>
                              </m:dPr>
                              <m:e>
                                <m:r>
                                  <a:rPr kumimoji="1" lang="en-US" altLang="zh-CN" sz="1600" b="0" i="1" dirty="0" smtClean="0">
                                    <a:solidFill>
                                      <a:schemeClr val="tx1"/>
                                    </a:solidFill>
                                    <a:latin typeface="Cambria Math" panose="02040503050406030204" pitchFamily="18" charset="0"/>
                                  </a:rPr>
                                  <m:t>​</m:t>
                                </m:r>
                              </m:e>
                            </m:d>
                          </m:e>
                          <m:sub>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𝑥</m:t>
                                </m:r>
                              </m:e>
                              <m:sub>
                                <m:r>
                                  <a:rPr kumimoji="1" lang="en-US" altLang="zh-CN" sz="1600" b="0" i="1" dirty="0" smtClean="0">
                                    <a:solidFill>
                                      <a:schemeClr val="tx1"/>
                                    </a:solidFill>
                                    <a:latin typeface="Cambria Math" panose="02040503050406030204" pitchFamily="18" charset="0"/>
                                  </a:rPr>
                                  <m:t>𝑖</m:t>
                                </m:r>
                              </m:sub>
                            </m:sSub>
                            <m:r>
                              <a:rPr kumimoji="1" lang="en-US" altLang="zh-CN" sz="1600" b="0" i="1" dirty="0" smtClean="0">
                                <a:solidFill>
                                  <a:schemeClr val="tx1"/>
                                </a:solidFill>
                                <a:latin typeface="Cambria Math" panose="02040503050406030204" pitchFamily="18" charset="0"/>
                              </a:rPr>
                              <m:t>∈</m:t>
                            </m:r>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𝑅</m:t>
                                </m:r>
                              </m:e>
                              <m:sub>
                                <m:r>
                                  <a:rPr kumimoji="1" lang="en-US" altLang="zh-CN" sz="1600" b="0" i="1" dirty="0" smtClean="0">
                                    <a:solidFill>
                                      <a:schemeClr val="tx1"/>
                                    </a:solidFill>
                                    <a:latin typeface="Cambria Math" panose="02040503050406030204" pitchFamily="18" charset="0"/>
                                  </a:rPr>
                                  <m:t>1</m:t>
                                </m:r>
                              </m:sub>
                            </m:sSub>
                          </m:sub>
                        </m:sSub>
                      </m:e>
                    </m:d>
                    <m:r>
                      <a:rPr kumimoji="1" lang="en-US" altLang="zh-CN" sz="1600" b="0" i="1" dirty="0" smtClean="0">
                        <a:solidFill>
                          <a:schemeClr val="tx1"/>
                        </a:solidFill>
                        <a:latin typeface="Cambria Math" panose="02040503050406030204" pitchFamily="18" charset="0"/>
                      </a:rPr>
                      <m:t>,</m:t>
                    </m:r>
                    <m:r>
                      <a:rPr kumimoji="1" lang="zh-CN" altLang="en-US" sz="1600" b="0" i="1" dirty="0" smtClean="0">
                        <a:solidFill>
                          <a:schemeClr val="tx1"/>
                        </a:solidFill>
                        <a:latin typeface="Cambria Math" panose="02040503050406030204" pitchFamily="18" charset="0"/>
                      </a:rPr>
                      <m:t> </m:t>
                    </m:r>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𝑣</m:t>
                        </m:r>
                      </m:e>
                      <m:sub>
                        <m:r>
                          <a:rPr kumimoji="1" lang="en-US" altLang="zh-CN" sz="1600" b="0" i="1" dirty="0" smtClean="0">
                            <a:solidFill>
                              <a:schemeClr val="tx1"/>
                            </a:solidFill>
                            <a:latin typeface="Cambria Math" panose="02040503050406030204" pitchFamily="18" charset="0"/>
                          </a:rPr>
                          <m:t>2</m:t>
                        </m:r>
                      </m:sub>
                    </m:sSub>
                    <m:r>
                      <a:rPr kumimoji="1" lang="en-US" altLang="zh-CN" sz="1600" b="0" i="1" dirty="0" smtClean="0">
                        <a:solidFill>
                          <a:schemeClr val="tx1"/>
                        </a:solidFill>
                        <a:latin typeface="Cambria Math" panose="02040503050406030204" pitchFamily="18" charset="0"/>
                      </a:rPr>
                      <m:t>=</m:t>
                    </m:r>
                    <m:r>
                      <a:rPr kumimoji="1" lang="en-US" altLang="zh-CN" sz="1600" b="0" i="1" dirty="0" smtClean="0">
                        <a:solidFill>
                          <a:schemeClr val="tx1"/>
                        </a:solidFill>
                        <a:latin typeface="Cambria Math" panose="02040503050406030204" pitchFamily="18" charset="0"/>
                      </a:rPr>
                      <m:t>𝑎𝑣𝑔</m:t>
                    </m:r>
                    <m:r>
                      <a:rPr kumimoji="1" lang="en-US" altLang="zh-CN" sz="1600" b="0" i="1" dirty="0" smtClean="0">
                        <a:solidFill>
                          <a:schemeClr val="tx1"/>
                        </a:solidFill>
                        <a:latin typeface="Cambria Math" panose="02040503050406030204" pitchFamily="18" charset="0"/>
                      </a:rPr>
                      <m:t>(</m:t>
                    </m:r>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𝑦</m:t>
                        </m:r>
                      </m:e>
                      <m:sub>
                        <m:r>
                          <a:rPr kumimoji="1" lang="en-US" altLang="zh-CN" sz="1600" b="0" i="1" dirty="0" smtClean="0">
                            <a:solidFill>
                              <a:schemeClr val="tx1"/>
                            </a:solidFill>
                            <a:latin typeface="Cambria Math" panose="02040503050406030204" pitchFamily="18" charset="0"/>
                          </a:rPr>
                          <m:t>𝑖</m:t>
                        </m:r>
                      </m:sub>
                    </m:sSub>
                    <m:sSub>
                      <m:sSubPr>
                        <m:ctrlPr>
                          <a:rPr kumimoji="1" lang="en-US" altLang="zh-CN" sz="1600" b="0" i="1" dirty="0" smtClean="0">
                            <a:solidFill>
                              <a:schemeClr val="tx1"/>
                            </a:solidFill>
                            <a:latin typeface="Cambria Math" panose="02040503050406030204" pitchFamily="18" charset="0"/>
                          </a:rPr>
                        </m:ctrlPr>
                      </m:sSubPr>
                      <m:e>
                        <m:d>
                          <m:dPr>
                            <m:begChr m:val=""/>
                            <m:endChr m:val="|"/>
                            <m:ctrlPr>
                              <a:rPr kumimoji="1" lang="en-US" altLang="zh-CN" sz="1600" b="0" i="1" dirty="0" smtClean="0">
                                <a:solidFill>
                                  <a:schemeClr val="tx1"/>
                                </a:solidFill>
                                <a:latin typeface="Cambria Math" panose="02040503050406030204" pitchFamily="18" charset="0"/>
                              </a:rPr>
                            </m:ctrlPr>
                          </m:dPr>
                          <m:e>
                            <m:r>
                              <a:rPr kumimoji="1" lang="en-US" altLang="zh-CN" sz="1600" b="0" i="1" dirty="0" smtClean="0">
                                <a:solidFill>
                                  <a:schemeClr val="tx1"/>
                                </a:solidFill>
                                <a:latin typeface="Cambria Math" panose="02040503050406030204" pitchFamily="18" charset="0"/>
                              </a:rPr>
                              <m:t>​</m:t>
                            </m:r>
                          </m:e>
                        </m:d>
                      </m:e>
                      <m:sub>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𝑥</m:t>
                            </m:r>
                          </m:e>
                          <m:sub>
                            <m:r>
                              <a:rPr kumimoji="1" lang="en-US" altLang="zh-CN" sz="1600" b="0" i="1" dirty="0" smtClean="0">
                                <a:solidFill>
                                  <a:schemeClr val="tx1"/>
                                </a:solidFill>
                                <a:latin typeface="Cambria Math" panose="02040503050406030204" pitchFamily="18" charset="0"/>
                              </a:rPr>
                              <m:t>𝑖</m:t>
                            </m:r>
                          </m:sub>
                        </m:sSub>
                        <m:r>
                          <a:rPr kumimoji="1" lang="en-US" altLang="zh-CN" sz="1600" b="0" i="1" dirty="0" smtClean="0">
                            <a:solidFill>
                              <a:schemeClr val="tx1"/>
                            </a:solidFill>
                            <a:latin typeface="Cambria Math" panose="02040503050406030204" pitchFamily="18" charset="0"/>
                          </a:rPr>
                          <m:t>∈</m:t>
                        </m:r>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𝑅</m:t>
                            </m:r>
                          </m:e>
                          <m:sub>
                            <m:r>
                              <a:rPr kumimoji="1" lang="en-US" altLang="zh-CN" sz="1600" b="0" i="1" dirty="0" smtClean="0">
                                <a:solidFill>
                                  <a:schemeClr val="tx1"/>
                                </a:solidFill>
                                <a:latin typeface="Cambria Math" panose="02040503050406030204" pitchFamily="18" charset="0"/>
                              </a:rPr>
                              <m:t>2</m:t>
                            </m:r>
                          </m:sub>
                        </m:sSub>
                      </m:sub>
                    </m:sSub>
                    <m:r>
                      <a:rPr kumimoji="1" lang="en-US" altLang="zh-CN" sz="1600" b="0" i="1" dirty="0" smtClean="0">
                        <a:solidFill>
                          <a:schemeClr val="tx1"/>
                        </a:solidFill>
                        <a:latin typeface="Cambria Math" panose="02040503050406030204" pitchFamily="18" charset="0"/>
                      </a:rPr>
                      <m:t>)</m:t>
                    </m:r>
                  </m:oMath>
                </a14:m>
                <a:endParaRPr kumimoji="1" lang="en-US" altLang="zh-CN" sz="1600" dirty="0">
                  <a:solidFill>
                    <a:schemeClr val="tx1"/>
                  </a:solidFill>
                </a:endParaRPr>
              </a:p>
              <a:p>
                <a:pPr lvl="2"/>
                <a:r>
                  <a:rPr kumimoji="1" lang="zh-CN" altLang="en-US" sz="1600" dirty="0">
                    <a:solidFill>
                      <a:schemeClr val="tx1"/>
                    </a:solidFill>
                  </a:rPr>
                  <a:t>对每个子节点（输入子空间）重复上述两步，直到满足停止条件</a:t>
                </a:r>
                <a:endParaRPr kumimoji="1" lang="en-US" altLang="zh-CN" sz="1600" dirty="0">
                  <a:solidFill>
                    <a:schemeClr val="tx1"/>
                  </a:solidFill>
                </a:endParaRPr>
              </a:p>
              <a:p>
                <a:pPr lvl="2"/>
                <a:endParaRPr kumimoji="1" lang="en-US" altLang="zh-CN" sz="1600"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792037" y="1608624"/>
                <a:ext cx="10892406" cy="4822656"/>
              </a:xfrm>
              <a:blipFill>
                <a:blip r:embed="rId3"/>
                <a:stretch>
                  <a:fillRect l="-233" t="-1575" r="-233" b="-262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决策树回归</a:t>
            </a:r>
          </a:p>
        </p:txBody>
      </p:sp>
      <p:pic>
        <p:nvPicPr>
          <p:cNvPr id="4" name="图片 3">
            <a:extLst>
              <a:ext uri="{FF2B5EF4-FFF2-40B4-BE49-F238E27FC236}">
                <a16:creationId xmlns:a16="http://schemas.microsoft.com/office/drawing/2014/main" id="{723046BF-6533-10D7-A028-F6C3684BA6E4}"/>
              </a:ext>
            </a:extLst>
          </p:cNvPr>
          <p:cNvPicPr>
            <a:picLocks noChangeAspect="1"/>
          </p:cNvPicPr>
          <p:nvPr/>
        </p:nvPicPr>
        <p:blipFill>
          <a:blip r:embed="rId4"/>
          <a:stretch>
            <a:fillRect/>
          </a:stretch>
        </p:blipFill>
        <p:spPr>
          <a:xfrm>
            <a:off x="3888740" y="2488357"/>
            <a:ext cx="2552700" cy="634868"/>
          </a:xfrm>
          <a:prstGeom prst="rect">
            <a:avLst/>
          </a:prstGeom>
        </p:spPr>
      </p:pic>
    </p:spTree>
    <p:extLst>
      <p:ext uri="{BB962C8B-B14F-4D97-AF65-F5344CB8AC3E}">
        <p14:creationId xmlns:p14="http://schemas.microsoft.com/office/powerpoint/2010/main" val="32783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758419" y="1473378"/>
                <a:ext cx="10892406" cy="4822656"/>
              </a:xfrm>
            </p:spPr>
            <p:txBody>
              <a:bodyPr>
                <a:normAutofit/>
              </a:bodyPr>
              <a:lstStyle/>
              <a:p>
                <a:r>
                  <a:rPr kumimoji="1" lang="zh-CN" altLang="en-US" sz="2000" dirty="0">
                    <a:solidFill>
                      <a:schemeClr val="tx1"/>
                    </a:solidFill>
                    <a:sym typeface="Wingdings" pitchFamily="2" charset="2"/>
                  </a:rPr>
                  <a:t>决策树回归 </a:t>
                </a:r>
                <a:r>
                  <a:rPr kumimoji="1" lang="en-US" altLang="zh-CN" sz="2000" dirty="0">
                    <a:solidFill>
                      <a:schemeClr val="tx1"/>
                    </a:solidFill>
                    <a:sym typeface="Wingdings" pitchFamily="2" charset="2"/>
                  </a:rPr>
                  <a:t>Decision</a:t>
                </a:r>
                <a:r>
                  <a:rPr kumimoji="1" lang="zh-CN" altLang="en-US" sz="2000" dirty="0">
                    <a:solidFill>
                      <a:schemeClr val="tx1"/>
                    </a:solidFill>
                    <a:sym typeface="Wingdings" pitchFamily="2" charset="2"/>
                  </a:rPr>
                  <a:t> </a:t>
                </a:r>
                <a:r>
                  <a:rPr kumimoji="1" lang="en-US" altLang="zh-CN" sz="2000" dirty="0">
                    <a:solidFill>
                      <a:schemeClr val="tx1"/>
                    </a:solidFill>
                    <a:sym typeface="Wingdings" pitchFamily="2" charset="2"/>
                  </a:rPr>
                  <a:t>Tree</a:t>
                </a:r>
                <a:r>
                  <a:rPr kumimoji="1" lang="zh-CN" altLang="en-US" sz="2000" dirty="0">
                    <a:solidFill>
                      <a:schemeClr val="tx1"/>
                    </a:solidFill>
                    <a:sym typeface="Wingdings" pitchFamily="2" charset="2"/>
                  </a:rPr>
                  <a:t> </a:t>
                </a:r>
                <a:r>
                  <a:rPr kumimoji="1" lang="en-US" altLang="zh-CN" sz="2000" dirty="0">
                    <a:solidFill>
                      <a:schemeClr val="tx1"/>
                    </a:solidFill>
                    <a:sym typeface="Wingdings" pitchFamily="2" charset="2"/>
                  </a:rPr>
                  <a:t>Regression</a:t>
                </a:r>
              </a:p>
              <a:p>
                <a:pPr lvl="2"/>
                <a:r>
                  <a:rPr kumimoji="1" lang="zh-CN" altLang="en-US" sz="1600" dirty="0">
                    <a:solidFill>
                      <a:schemeClr val="tx1"/>
                    </a:solidFill>
                  </a:rPr>
                  <a:t>例子：输入</a:t>
                </a:r>
                <a14:m>
                  <m:oMath xmlns:m="http://schemas.openxmlformats.org/officeDocument/2006/math">
                    <m:r>
                      <a:rPr kumimoji="1" lang="en-US" altLang="zh-CN" sz="1600" b="0" i="1" smtClean="0">
                        <a:solidFill>
                          <a:schemeClr val="tx1"/>
                        </a:solidFill>
                        <a:latin typeface="Cambria Math" panose="02040503050406030204" pitchFamily="18" charset="0"/>
                      </a:rPr>
                      <m:t>𝑥</m:t>
                    </m:r>
                    <m:r>
                      <a:rPr kumimoji="1" lang="en-US" altLang="zh-CN" sz="1600" b="0" i="1" smtClean="0">
                        <a:solidFill>
                          <a:schemeClr val="tx1"/>
                        </a:solidFill>
                        <a:latin typeface="Cambria Math" panose="02040503050406030204" pitchFamily="18" charset="0"/>
                      </a:rPr>
                      <m:t>=</m:t>
                    </m:r>
                    <m:d>
                      <m:dPr>
                        <m:ctrlPr>
                          <a:rPr kumimoji="1" lang="en-US" altLang="zh-CN" sz="1600" b="0" i="1" smtClean="0">
                            <a:solidFill>
                              <a:schemeClr val="tx1"/>
                            </a:solidFill>
                            <a:latin typeface="Cambria Math" panose="02040503050406030204" pitchFamily="18" charset="0"/>
                          </a:rPr>
                        </m:ctrlPr>
                      </m:dPr>
                      <m:e>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1</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2</m:t>
                            </m:r>
                          </m:sub>
                        </m:sSub>
                      </m:e>
                    </m:d>
                    <m:r>
                      <a:rPr kumimoji="1" lang="en-US" altLang="zh-CN" sz="1600" b="0" i="1" smtClean="0">
                        <a:solidFill>
                          <a:schemeClr val="tx1"/>
                        </a:solidFill>
                        <a:latin typeface="Cambria Math" panose="02040503050406030204" pitchFamily="18" charset="0"/>
                      </a:rPr>
                      <m:t>∈</m:t>
                    </m:r>
                    <m:sSup>
                      <m:sSupPr>
                        <m:ctrlPr>
                          <a:rPr kumimoji="1" lang="en-US" altLang="zh-CN" sz="1600" b="0" i="1" smtClean="0">
                            <a:solidFill>
                              <a:schemeClr val="tx1"/>
                            </a:solidFill>
                            <a:latin typeface="Cambria Math" panose="02040503050406030204" pitchFamily="18" charset="0"/>
                          </a:rPr>
                        </m:ctrlPr>
                      </m:sSupPr>
                      <m:e>
                        <m:r>
                          <a:rPr kumimoji="1" lang="en-US" altLang="zh-CN" sz="1600" b="0" i="1" smtClean="0">
                            <a:solidFill>
                              <a:schemeClr val="tx1"/>
                            </a:solidFill>
                            <a:latin typeface="Cambria Math" panose="02040503050406030204" pitchFamily="18" charset="0"/>
                          </a:rPr>
                          <m:t>𝑅</m:t>
                        </m:r>
                      </m:e>
                      <m:sup>
                        <m:r>
                          <a:rPr kumimoji="1" lang="en-US" altLang="zh-CN" sz="1600" b="0" i="1" smtClean="0">
                            <a:solidFill>
                              <a:schemeClr val="tx1"/>
                            </a:solidFill>
                            <a:latin typeface="Cambria Math" panose="02040503050406030204" pitchFamily="18" charset="0"/>
                          </a:rPr>
                          <m:t>2</m:t>
                        </m:r>
                      </m:sup>
                    </m:sSup>
                  </m:oMath>
                </a14:m>
                <a:r>
                  <a:rPr kumimoji="1" lang="zh-CN" altLang="en-US" sz="1600" dirty="0">
                    <a:solidFill>
                      <a:schemeClr val="tx1"/>
                    </a:solidFill>
                  </a:rPr>
                  <a:t> </a:t>
                </a:r>
                <a:r>
                  <a:rPr kumimoji="1" lang="en-US" altLang="zh-CN" sz="1600" dirty="0">
                    <a:solidFill>
                      <a:schemeClr val="tx1"/>
                    </a:solidFill>
                  </a:rPr>
                  <a:t>(from</a:t>
                </a:r>
                <a:r>
                  <a:rPr kumimoji="1" lang="zh-CN" altLang="en-US" sz="1600" dirty="0">
                    <a:solidFill>
                      <a:schemeClr val="tx1"/>
                    </a:solidFill>
                  </a:rPr>
                  <a:t> </a:t>
                </a:r>
                <a:r>
                  <a:rPr kumimoji="1" lang="en-US" altLang="zh-CN" sz="1600" dirty="0" err="1">
                    <a:solidFill>
                      <a:schemeClr val="tx1"/>
                    </a:solidFill>
                  </a:rPr>
                  <a:t>www.showmeai.tech</a:t>
                </a:r>
                <a:r>
                  <a:rPr kumimoji="1" lang="en-US" altLang="zh-CN" sz="1600" dirty="0">
                    <a:solidFill>
                      <a:schemeClr val="tx1"/>
                    </a:solidFill>
                  </a:rPr>
                  <a:t>)</a:t>
                </a: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758419" y="1473378"/>
                <a:ext cx="10892406" cy="4822656"/>
              </a:xfrm>
              <a:blipFill>
                <a:blip r:embed="rId3"/>
                <a:stretch>
                  <a:fillRect l="-233" t="-789"/>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决策树回归</a:t>
            </a:r>
          </a:p>
        </p:txBody>
      </p:sp>
      <p:pic>
        <p:nvPicPr>
          <p:cNvPr id="6" name="图片 5">
            <a:extLst>
              <a:ext uri="{FF2B5EF4-FFF2-40B4-BE49-F238E27FC236}">
                <a16:creationId xmlns:a16="http://schemas.microsoft.com/office/drawing/2014/main" id="{46A0500D-2877-7786-20CA-A30168AC7203}"/>
              </a:ext>
            </a:extLst>
          </p:cNvPr>
          <p:cNvPicPr>
            <a:picLocks noChangeAspect="1"/>
          </p:cNvPicPr>
          <p:nvPr/>
        </p:nvPicPr>
        <p:blipFill>
          <a:blip r:embed="rId4"/>
          <a:stretch>
            <a:fillRect/>
          </a:stretch>
        </p:blipFill>
        <p:spPr>
          <a:xfrm>
            <a:off x="2355017" y="2390588"/>
            <a:ext cx="7014221" cy="3633694"/>
          </a:xfrm>
          <a:prstGeom prst="rect">
            <a:avLst/>
          </a:prstGeom>
        </p:spPr>
      </p:pic>
    </p:spTree>
    <p:extLst>
      <p:ext uri="{BB962C8B-B14F-4D97-AF65-F5344CB8AC3E}">
        <p14:creationId xmlns:p14="http://schemas.microsoft.com/office/powerpoint/2010/main" val="1328401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106990-026D-7CBB-A09D-E355E62F851C}"/>
              </a:ext>
            </a:extLst>
          </p:cNvPr>
          <p:cNvSpPr>
            <a:spLocks noGrp="1"/>
          </p:cNvSpPr>
          <p:nvPr>
            <p:ph idx="1"/>
          </p:nvPr>
        </p:nvSpPr>
        <p:spPr/>
        <p:txBody>
          <a:bodyPr>
            <a:normAutofit/>
          </a:bodyPr>
          <a:lstStyle/>
          <a:p>
            <a:r>
              <a:rPr kumimoji="1" lang="en-US" altLang="zh-CN" sz="2800" dirty="0"/>
              <a:t>Kaggle</a:t>
            </a:r>
            <a:r>
              <a:rPr kumimoji="1" lang="zh-CN" altLang="en-US" sz="2800" dirty="0"/>
              <a:t>回归任务经典</a:t>
            </a:r>
            <a:r>
              <a:rPr kumimoji="1" lang="en-US" altLang="zh-CN" sz="2800" dirty="0"/>
              <a:t>demo</a:t>
            </a:r>
            <a:r>
              <a:rPr kumimoji="1" lang="zh-CN" altLang="en-US" sz="2800" dirty="0"/>
              <a:t>： 机票价格预测</a:t>
            </a:r>
          </a:p>
        </p:txBody>
      </p:sp>
      <p:sp>
        <p:nvSpPr>
          <p:cNvPr id="3" name="标题 2">
            <a:extLst>
              <a:ext uri="{FF2B5EF4-FFF2-40B4-BE49-F238E27FC236}">
                <a16:creationId xmlns:a16="http://schemas.microsoft.com/office/drawing/2014/main" id="{BA775BD5-B0A1-5E55-7FF7-7CD072CF8424}"/>
              </a:ext>
            </a:extLst>
          </p:cNvPr>
          <p:cNvSpPr>
            <a:spLocks noGrp="1"/>
          </p:cNvSpPr>
          <p:nvPr>
            <p:ph type="title"/>
          </p:nvPr>
        </p:nvSpPr>
        <p:spPr/>
        <p:txBody>
          <a:bodyPr>
            <a:normAutofit/>
          </a:bodyPr>
          <a:lstStyle/>
          <a:p>
            <a:r>
              <a:rPr kumimoji="1" lang="en-US" altLang="zh-CN" sz="4000" dirty="0"/>
              <a:t>Demo</a:t>
            </a:r>
            <a:r>
              <a:rPr kumimoji="1" lang="zh-CN" altLang="en-US" sz="4000" dirty="0"/>
              <a:t> 演示</a:t>
            </a:r>
            <a:r>
              <a:rPr kumimoji="1" lang="en-US" altLang="zh-CN" sz="4000" dirty="0"/>
              <a:t>-</a:t>
            </a:r>
            <a:r>
              <a:rPr kumimoji="1" lang="zh-CN" altLang="en-US" sz="4000" dirty="0"/>
              <a:t>决策树回归</a:t>
            </a:r>
          </a:p>
        </p:txBody>
      </p:sp>
    </p:spTree>
    <p:extLst>
      <p:ext uri="{BB962C8B-B14F-4D97-AF65-F5344CB8AC3E}">
        <p14:creationId xmlns:p14="http://schemas.microsoft.com/office/powerpoint/2010/main" val="2880815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6970712" cy="4597194"/>
          </a:xfrm>
        </p:spPr>
        <p:txBody>
          <a:bodyPr>
            <a:normAutofit lnSpcReduction="10000"/>
          </a:bodyPr>
          <a:lstStyle/>
          <a:p>
            <a:r>
              <a:rPr kumimoji="1" lang="zh-CN" altLang="en-US" sz="2000" dirty="0">
                <a:solidFill>
                  <a:schemeClr val="tx1"/>
                </a:solidFill>
              </a:rPr>
              <a:t>集成学习（</a:t>
            </a:r>
            <a:r>
              <a:rPr kumimoji="1" lang="en-US" altLang="zh-CN" sz="2000" dirty="0">
                <a:solidFill>
                  <a:schemeClr val="tx1"/>
                </a:solidFill>
              </a:rPr>
              <a:t>Ensemble</a:t>
            </a:r>
            <a:r>
              <a:rPr kumimoji="1" lang="zh-CN" altLang="en-US" sz="2000" dirty="0">
                <a:solidFill>
                  <a:schemeClr val="tx1"/>
                </a:solidFill>
              </a:rPr>
              <a:t> </a:t>
            </a:r>
            <a:r>
              <a:rPr kumimoji="1" lang="en-US" altLang="zh-CN" sz="2000" dirty="0">
                <a:solidFill>
                  <a:schemeClr val="tx1"/>
                </a:solidFill>
              </a:rPr>
              <a:t>Learning</a:t>
            </a:r>
            <a:r>
              <a:rPr kumimoji="1" lang="zh-CN" altLang="en-US" sz="2000" dirty="0">
                <a:solidFill>
                  <a:schemeClr val="tx1"/>
                </a:solidFill>
              </a:rPr>
              <a:t>）</a:t>
            </a:r>
            <a:endParaRPr kumimoji="1" lang="en-US" altLang="zh-CN" sz="2000" dirty="0">
              <a:solidFill>
                <a:schemeClr val="tx1"/>
              </a:solidFill>
            </a:endParaRPr>
          </a:p>
          <a:p>
            <a:pPr lvl="1"/>
            <a:r>
              <a:rPr kumimoji="1" lang="zh-CN" altLang="en-US" sz="1800" dirty="0">
                <a:solidFill>
                  <a:schemeClr val="tx1"/>
                </a:solidFill>
              </a:rPr>
              <a:t>基本思想：训练多个个体学习器并通过结合策略结合成更强的学习器，进行预测</a:t>
            </a:r>
            <a:endParaRPr kumimoji="1" lang="en-US" altLang="zh-CN" sz="1800" dirty="0">
              <a:solidFill>
                <a:schemeClr val="tx1"/>
              </a:solidFill>
            </a:endParaRPr>
          </a:p>
          <a:p>
            <a:pPr lvl="1"/>
            <a:r>
              <a:rPr kumimoji="1" lang="en-US" altLang="zh-CN" sz="1800" dirty="0">
                <a:solidFill>
                  <a:schemeClr val="tx1"/>
                </a:solidFill>
              </a:rPr>
              <a:t>Why?</a:t>
            </a:r>
            <a:r>
              <a:rPr kumimoji="1" lang="zh-CN" altLang="en-US" sz="1800" dirty="0">
                <a:solidFill>
                  <a:schemeClr val="tx1"/>
                </a:solidFill>
              </a:rPr>
              <a:t> 统计学习理论表明，当各个学习器足够多样的情况下，个体学习器</a:t>
            </a:r>
            <a:r>
              <a:rPr kumimoji="1" lang="zh-CN" altLang="en-US" sz="1800" b="1" dirty="0">
                <a:solidFill>
                  <a:schemeClr val="tx1"/>
                </a:solidFill>
              </a:rPr>
              <a:t>越多</a:t>
            </a:r>
            <a:r>
              <a:rPr kumimoji="1" lang="zh-CN" altLang="en-US" sz="1800" dirty="0">
                <a:solidFill>
                  <a:schemeClr val="tx1"/>
                </a:solidFill>
              </a:rPr>
              <a:t>，</a:t>
            </a:r>
            <a:r>
              <a:rPr kumimoji="1" lang="zh-CN" altLang="en-US" sz="1800" b="1" dirty="0">
                <a:solidFill>
                  <a:schemeClr val="tx1"/>
                </a:solidFill>
              </a:rPr>
              <a:t>集成学习器</a:t>
            </a:r>
            <a:r>
              <a:rPr kumimoji="1" lang="zh-CN" altLang="en-US" sz="1800" dirty="0">
                <a:solidFill>
                  <a:schemeClr val="tx1"/>
                </a:solidFill>
              </a:rPr>
              <a:t>的误差上界越小，</a:t>
            </a:r>
            <a:r>
              <a:rPr kumimoji="1" lang="zh-CN" altLang="en-US" sz="1800" b="1" dirty="0">
                <a:solidFill>
                  <a:schemeClr val="tx1"/>
                </a:solidFill>
              </a:rPr>
              <a:t>性能越好</a:t>
            </a:r>
            <a:r>
              <a:rPr kumimoji="1" lang="zh-CN" altLang="en-US" sz="1800" dirty="0">
                <a:solidFill>
                  <a:schemeClr val="tx1"/>
                </a:solidFill>
              </a:rPr>
              <a:t>。</a:t>
            </a:r>
            <a:endParaRPr kumimoji="1" lang="en-US" altLang="zh-CN" sz="1800" dirty="0">
              <a:solidFill>
                <a:schemeClr val="tx1"/>
              </a:solidFill>
            </a:endParaRPr>
          </a:p>
          <a:p>
            <a:r>
              <a:rPr kumimoji="1" lang="zh-CN" altLang="en-US" sz="2000" dirty="0">
                <a:solidFill>
                  <a:schemeClr val="tx1"/>
                </a:solidFill>
              </a:rPr>
              <a:t>集成学习的两个核心问题</a:t>
            </a:r>
            <a:endParaRPr kumimoji="1" lang="en-US" altLang="zh-CN" sz="2000" dirty="0">
              <a:solidFill>
                <a:schemeClr val="tx1"/>
              </a:solidFill>
            </a:endParaRPr>
          </a:p>
          <a:p>
            <a:pPr marL="323992" lvl="1" indent="0">
              <a:buNone/>
            </a:pPr>
            <a:r>
              <a:rPr kumimoji="1" lang="en-US" altLang="zh-CN" sz="1800" dirty="0">
                <a:solidFill>
                  <a:schemeClr val="tx1"/>
                </a:solidFill>
              </a:rPr>
              <a:t>1.</a:t>
            </a:r>
            <a:r>
              <a:rPr kumimoji="1" lang="zh-CN" altLang="en-US" sz="1800" dirty="0">
                <a:solidFill>
                  <a:schemeClr val="tx1"/>
                </a:solidFill>
              </a:rPr>
              <a:t> 个体学习器的选择</a:t>
            </a:r>
            <a:endParaRPr kumimoji="1" lang="en-US" altLang="zh-CN" dirty="0">
              <a:solidFill>
                <a:schemeClr val="tx1"/>
              </a:solidFill>
            </a:endParaRPr>
          </a:p>
          <a:p>
            <a:pPr lvl="2"/>
            <a:r>
              <a:rPr kumimoji="1" lang="zh-CN" altLang="en-US" sz="1600" dirty="0">
                <a:solidFill>
                  <a:schemeClr val="tx1"/>
                </a:solidFill>
              </a:rPr>
              <a:t>可以采用多种算法：</a:t>
            </a:r>
            <a:r>
              <a:rPr kumimoji="1" lang="en-US" altLang="zh-CN" sz="1600" dirty="0">
                <a:solidFill>
                  <a:schemeClr val="tx1"/>
                </a:solidFill>
              </a:rPr>
              <a:t>LR</a:t>
            </a:r>
            <a:r>
              <a:rPr kumimoji="1" lang="zh-CN" altLang="en-US" sz="1600" dirty="0">
                <a:solidFill>
                  <a:schemeClr val="tx1"/>
                </a:solidFill>
              </a:rPr>
              <a:t>，</a:t>
            </a:r>
            <a:r>
              <a:rPr kumimoji="1" lang="en-US" altLang="zh-CN" sz="1600" dirty="0">
                <a:solidFill>
                  <a:schemeClr val="tx1"/>
                </a:solidFill>
              </a:rPr>
              <a:t>DT</a:t>
            </a:r>
            <a:r>
              <a:rPr kumimoji="1" lang="zh-CN" altLang="en-US" sz="1600" dirty="0">
                <a:solidFill>
                  <a:schemeClr val="tx1"/>
                </a:solidFill>
              </a:rPr>
              <a:t>，</a:t>
            </a:r>
            <a:r>
              <a:rPr kumimoji="1" lang="en-US" altLang="zh-CN" sz="1600" dirty="0">
                <a:solidFill>
                  <a:schemeClr val="tx1"/>
                </a:solidFill>
              </a:rPr>
              <a:t>SVR…</a:t>
            </a:r>
            <a:r>
              <a:rPr kumimoji="1" lang="zh-CN" altLang="en-US" sz="1600" dirty="0">
                <a:solidFill>
                  <a:schemeClr val="tx1"/>
                </a:solidFill>
              </a:rPr>
              <a:t> </a:t>
            </a:r>
            <a:endParaRPr kumimoji="1" lang="en-US" altLang="zh-CN" sz="1600" dirty="0">
              <a:solidFill>
                <a:schemeClr val="tx1"/>
              </a:solidFill>
            </a:endParaRPr>
          </a:p>
          <a:p>
            <a:pPr lvl="2"/>
            <a:r>
              <a:rPr kumimoji="1" lang="zh-CN" altLang="en-US" sz="1600" dirty="0">
                <a:solidFill>
                  <a:schemeClr val="tx1"/>
                </a:solidFill>
              </a:rPr>
              <a:t>采用同类型</a:t>
            </a:r>
            <a:r>
              <a:rPr kumimoji="1" lang="en-US" altLang="zh-CN" sz="1600" dirty="0">
                <a:solidFill>
                  <a:schemeClr val="tx1"/>
                </a:solidFill>
              </a:rPr>
              <a:t>/</a:t>
            </a:r>
            <a:r>
              <a:rPr kumimoji="1" lang="zh-CN" altLang="en-US" sz="1600" dirty="0">
                <a:solidFill>
                  <a:schemeClr val="tx1"/>
                </a:solidFill>
              </a:rPr>
              <a:t>不同类型个体学习器：随机森林（均采用</a:t>
            </a:r>
            <a:r>
              <a:rPr kumimoji="1" lang="en-US" altLang="zh-CN" sz="1600" dirty="0">
                <a:solidFill>
                  <a:schemeClr val="tx1"/>
                </a:solidFill>
              </a:rPr>
              <a:t>CART</a:t>
            </a:r>
            <a:r>
              <a:rPr kumimoji="1" lang="zh-CN" altLang="en-US" sz="1600" dirty="0">
                <a:solidFill>
                  <a:schemeClr val="tx1"/>
                </a:solidFill>
              </a:rPr>
              <a:t>树）</a:t>
            </a:r>
            <a:r>
              <a:rPr kumimoji="1" lang="en-US" altLang="zh-CN" sz="1600" dirty="0">
                <a:solidFill>
                  <a:schemeClr val="tx1"/>
                </a:solidFill>
              </a:rPr>
              <a:t>vs</a:t>
            </a:r>
            <a:r>
              <a:rPr kumimoji="1" lang="zh-CN" altLang="en-US" sz="1600" dirty="0">
                <a:solidFill>
                  <a:schemeClr val="tx1"/>
                </a:solidFill>
              </a:rPr>
              <a:t> </a:t>
            </a:r>
            <a:r>
              <a:rPr kumimoji="1" lang="en-US" altLang="zh-CN" sz="1600" dirty="0">
                <a:solidFill>
                  <a:schemeClr val="tx1"/>
                </a:solidFill>
              </a:rPr>
              <a:t>Stacking</a:t>
            </a:r>
            <a:r>
              <a:rPr kumimoji="1" lang="zh-CN" altLang="en-US" sz="1600" dirty="0">
                <a:solidFill>
                  <a:schemeClr val="tx1"/>
                </a:solidFill>
              </a:rPr>
              <a:t>算法（可以采用决策树和神经网络集成）</a:t>
            </a:r>
            <a:endParaRPr kumimoji="1" lang="en-US" altLang="zh-CN" sz="1600" dirty="0">
              <a:solidFill>
                <a:schemeClr val="tx1"/>
              </a:solidFill>
            </a:endParaRPr>
          </a:p>
          <a:p>
            <a:pPr marL="323992" lvl="1" indent="0">
              <a:buNone/>
            </a:pPr>
            <a:r>
              <a:rPr kumimoji="1" lang="en-US" altLang="zh-CN" sz="1800" dirty="0">
                <a:solidFill>
                  <a:schemeClr val="tx1"/>
                </a:solidFill>
              </a:rPr>
              <a:t>2.</a:t>
            </a:r>
            <a:r>
              <a:rPr kumimoji="1" lang="zh-CN" altLang="en-US" sz="1800" dirty="0">
                <a:solidFill>
                  <a:schemeClr val="tx1"/>
                </a:solidFill>
              </a:rPr>
              <a:t> 结合策略的选择</a:t>
            </a:r>
            <a:endParaRPr kumimoji="1" lang="en-US" altLang="zh-CN" sz="1800" dirty="0">
              <a:solidFill>
                <a:schemeClr val="tx1"/>
              </a:solidFill>
            </a:endParaRPr>
          </a:p>
          <a:p>
            <a:pPr lvl="2"/>
            <a:r>
              <a:rPr kumimoji="1" lang="zh-CN" altLang="en-US" sz="1600" dirty="0">
                <a:solidFill>
                  <a:schemeClr val="tx1"/>
                </a:solidFill>
              </a:rPr>
              <a:t>并行构造 </a:t>
            </a:r>
            <a:r>
              <a:rPr kumimoji="1" lang="en-US" altLang="zh-CN" sz="1600" dirty="0">
                <a:solidFill>
                  <a:schemeClr val="tx1"/>
                </a:solidFill>
              </a:rPr>
              <a:t>or</a:t>
            </a:r>
            <a:r>
              <a:rPr kumimoji="1" lang="zh-CN" altLang="en-US" sz="1600" dirty="0">
                <a:solidFill>
                  <a:schemeClr val="tx1"/>
                </a:solidFill>
              </a:rPr>
              <a:t> 串行构造个体学习器</a:t>
            </a:r>
            <a:endParaRPr kumimoji="1" lang="en-US" altLang="zh-CN" sz="1600" dirty="0">
              <a:solidFill>
                <a:schemeClr val="tx1"/>
              </a:solidFill>
            </a:endParaRPr>
          </a:p>
          <a:p>
            <a:pPr lvl="2"/>
            <a:r>
              <a:rPr kumimoji="1" lang="zh-CN" altLang="en-US" sz="1600" dirty="0">
                <a:solidFill>
                  <a:schemeClr val="tx1"/>
                </a:solidFill>
              </a:rPr>
              <a:t>个体学习器的数据集：分配不同的样本</a:t>
            </a:r>
            <a:r>
              <a:rPr kumimoji="1" lang="en-US" altLang="zh-CN" sz="1600" dirty="0">
                <a:solidFill>
                  <a:schemeClr val="tx1"/>
                </a:solidFill>
              </a:rPr>
              <a:t>/</a:t>
            </a:r>
            <a:r>
              <a:rPr kumimoji="1" lang="zh-CN" altLang="en-US" sz="1600" dirty="0">
                <a:solidFill>
                  <a:schemeClr val="tx1"/>
                </a:solidFill>
              </a:rPr>
              <a:t>维度</a:t>
            </a:r>
            <a:r>
              <a:rPr kumimoji="1" lang="en-US" altLang="zh-CN" sz="1600" dirty="0">
                <a:solidFill>
                  <a:schemeClr val="tx1"/>
                </a:solidFill>
              </a:rPr>
              <a:t>/</a:t>
            </a:r>
            <a:r>
              <a:rPr kumimoji="1" lang="zh-CN" altLang="en-US" sz="1600" dirty="0">
                <a:solidFill>
                  <a:schemeClr val="tx1"/>
                </a:solidFill>
              </a:rPr>
              <a:t>权重</a:t>
            </a: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集成学习方法</a:t>
            </a:r>
          </a:p>
        </p:txBody>
      </p:sp>
      <p:pic>
        <p:nvPicPr>
          <p:cNvPr id="4" name="图片 3">
            <a:extLst>
              <a:ext uri="{FF2B5EF4-FFF2-40B4-BE49-F238E27FC236}">
                <a16:creationId xmlns:a16="http://schemas.microsoft.com/office/drawing/2014/main" id="{D1A99290-6062-4A51-8E36-2253D5ABD71B}"/>
              </a:ext>
            </a:extLst>
          </p:cNvPr>
          <p:cNvPicPr>
            <a:picLocks noChangeAspect="1"/>
          </p:cNvPicPr>
          <p:nvPr/>
        </p:nvPicPr>
        <p:blipFill>
          <a:blip r:embed="rId3"/>
          <a:stretch>
            <a:fillRect/>
          </a:stretch>
        </p:blipFill>
        <p:spPr>
          <a:xfrm>
            <a:off x="7806018" y="2074955"/>
            <a:ext cx="4076182" cy="2833221"/>
          </a:xfrm>
          <a:prstGeom prst="rect">
            <a:avLst/>
          </a:prstGeom>
        </p:spPr>
      </p:pic>
    </p:spTree>
    <p:extLst>
      <p:ext uri="{BB962C8B-B14F-4D97-AF65-F5344CB8AC3E}">
        <p14:creationId xmlns:p14="http://schemas.microsoft.com/office/powerpoint/2010/main" val="3214550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10585550" cy="4597194"/>
              </a:xfrm>
            </p:spPr>
            <p:txBody>
              <a:bodyPr>
                <a:normAutofit/>
              </a:bodyPr>
              <a:lstStyle/>
              <a:p>
                <a:r>
                  <a:rPr kumimoji="1" lang="zh-CN" altLang="en-US" sz="2000" dirty="0">
                    <a:solidFill>
                      <a:schemeClr val="tx1"/>
                    </a:solidFill>
                  </a:rPr>
                  <a:t>集成学习方法</a:t>
                </a:r>
                <a:r>
                  <a:rPr kumimoji="1" lang="en-US" altLang="zh-CN" sz="2000" dirty="0">
                    <a:solidFill>
                      <a:schemeClr val="tx1"/>
                    </a:solidFill>
                  </a:rPr>
                  <a:t>——</a:t>
                </a:r>
                <a:r>
                  <a:rPr kumimoji="1" lang="zh-CN" altLang="en-US" sz="2000" dirty="0">
                    <a:solidFill>
                      <a:schemeClr val="tx1"/>
                    </a:solidFill>
                  </a:rPr>
                  <a:t>随机森林（</a:t>
                </a:r>
                <a:r>
                  <a:rPr kumimoji="1" lang="en-US" altLang="zh-CN" sz="2000" dirty="0">
                    <a:solidFill>
                      <a:schemeClr val="tx1"/>
                    </a:solidFill>
                  </a:rPr>
                  <a:t>Random</a:t>
                </a:r>
                <a:r>
                  <a:rPr kumimoji="1" lang="zh-CN" altLang="en-US" sz="2000" dirty="0">
                    <a:solidFill>
                      <a:schemeClr val="tx1"/>
                    </a:solidFill>
                  </a:rPr>
                  <a:t> </a:t>
                </a:r>
                <a:r>
                  <a:rPr kumimoji="1" lang="en-US" altLang="zh-CN" sz="2000" dirty="0">
                    <a:solidFill>
                      <a:schemeClr val="tx1"/>
                    </a:solidFill>
                  </a:rPr>
                  <a:t>Forest</a:t>
                </a:r>
                <a:r>
                  <a:rPr kumimoji="1" lang="zh-CN" altLang="en-US" sz="2000" dirty="0">
                    <a:solidFill>
                      <a:schemeClr val="tx1"/>
                    </a:solidFill>
                  </a:rPr>
                  <a:t>）</a:t>
                </a:r>
                <a:endParaRPr kumimoji="1" lang="en-US" altLang="zh-CN" sz="2000" dirty="0">
                  <a:solidFill>
                    <a:schemeClr val="tx1"/>
                  </a:solidFill>
                </a:endParaRPr>
              </a:p>
              <a:p>
                <a:pPr lvl="1"/>
                <a:r>
                  <a:rPr kumimoji="1" lang="zh-CN" altLang="en-US" sz="1800" dirty="0">
                    <a:solidFill>
                      <a:schemeClr val="tx1"/>
                    </a:solidFill>
                  </a:rPr>
                  <a:t>个体学习器： 随机森林采用决策树（</a:t>
                </a:r>
                <a:r>
                  <a:rPr kumimoji="1" lang="en-US" altLang="zh-CN" sz="1800" dirty="0">
                    <a:solidFill>
                      <a:schemeClr val="tx1"/>
                    </a:solidFill>
                  </a:rPr>
                  <a:t>CART</a:t>
                </a:r>
                <a:r>
                  <a:rPr kumimoji="1" lang="zh-CN" altLang="en-US" sz="1800" dirty="0">
                    <a:solidFill>
                      <a:schemeClr val="tx1"/>
                    </a:solidFill>
                  </a:rPr>
                  <a:t>树）作为个体学习器，可同时用于分类和回归</a:t>
                </a:r>
                <a:endParaRPr kumimoji="1" lang="en-US" altLang="zh-CN" sz="1800" dirty="0">
                  <a:solidFill>
                    <a:schemeClr val="tx1"/>
                  </a:solidFill>
                </a:endParaRPr>
              </a:p>
              <a:p>
                <a:pPr lvl="1"/>
                <a:r>
                  <a:rPr kumimoji="1" lang="zh-CN" altLang="en-US" sz="1800" dirty="0">
                    <a:solidFill>
                      <a:schemeClr val="tx1"/>
                    </a:solidFill>
                  </a:rPr>
                  <a:t>结合策略：</a:t>
                </a:r>
                <a:endParaRPr kumimoji="1" lang="en-US" altLang="zh-CN" sz="1800" dirty="0">
                  <a:solidFill>
                    <a:schemeClr val="tx1"/>
                  </a:solidFill>
                </a:endParaRPr>
              </a:p>
              <a:p>
                <a:pPr lvl="2"/>
                <a:r>
                  <a:rPr kumimoji="1" lang="zh-CN" altLang="en-US" sz="1600" dirty="0">
                    <a:solidFill>
                      <a:schemeClr val="tx1"/>
                    </a:solidFill>
                  </a:rPr>
                  <a:t>假设训练集为</a:t>
                </a:r>
                <a14:m>
                  <m:oMath xmlns:m="http://schemas.openxmlformats.org/officeDocument/2006/math">
                    <m:r>
                      <a:rPr kumimoji="1" lang="en-US" altLang="zh-CN" sz="1600" b="0" i="1" smtClean="0">
                        <a:solidFill>
                          <a:schemeClr val="tx1"/>
                        </a:solidFill>
                        <a:latin typeface="Cambria Math" panose="02040503050406030204" pitchFamily="18" charset="0"/>
                      </a:rPr>
                      <m:t>{</m:t>
                    </m:r>
                    <m:d>
                      <m:dPr>
                        <m:ctrlPr>
                          <a:rPr kumimoji="1" lang="en-US" altLang="zh-CN" sz="1600" b="0" i="1" smtClean="0">
                            <a:solidFill>
                              <a:schemeClr val="tx1"/>
                            </a:solidFill>
                            <a:latin typeface="Cambria Math" panose="02040503050406030204" pitchFamily="18" charset="0"/>
                          </a:rPr>
                        </m:ctrlPr>
                      </m:dPr>
                      <m:e>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1</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𝑦</m:t>
                            </m:r>
                          </m:e>
                          <m:sub>
                            <m:r>
                              <a:rPr kumimoji="1" lang="en-US" altLang="zh-CN" sz="1600" b="0" i="1" smtClean="0">
                                <a:solidFill>
                                  <a:schemeClr val="tx1"/>
                                </a:solidFill>
                                <a:latin typeface="Cambria Math" panose="02040503050406030204" pitchFamily="18" charset="0"/>
                              </a:rPr>
                              <m:t>1</m:t>
                            </m:r>
                          </m:sub>
                        </m:sSub>
                      </m:e>
                    </m:d>
                    <m:r>
                      <a:rPr kumimoji="1" lang="en-US" altLang="zh-CN" sz="1600" b="0" i="1" smtClean="0">
                        <a:solidFill>
                          <a:schemeClr val="tx1"/>
                        </a:solidFill>
                        <a:latin typeface="Cambria Math" panose="02040503050406030204" pitchFamily="18" charset="0"/>
                      </a:rPr>
                      <m:t>,</m:t>
                    </m:r>
                    <m:r>
                      <a:rPr kumimoji="1" lang="zh-CN" altLang="en-US" sz="1600" b="0" i="1" smtClean="0">
                        <a:solidFill>
                          <a:schemeClr val="tx1"/>
                        </a:solidFill>
                        <a:latin typeface="Cambria Math" panose="02040503050406030204" pitchFamily="18" charset="0"/>
                      </a:rPr>
                      <m:t> </m:t>
                    </m:r>
                    <m:r>
                      <a:rPr kumimoji="1" lang="en-US" altLang="zh-CN" sz="1600" b="0" i="1" smtClean="0">
                        <a:solidFill>
                          <a:schemeClr val="tx1"/>
                        </a:solidFill>
                        <a:latin typeface="Cambria Math" panose="02040503050406030204" pitchFamily="18" charset="0"/>
                      </a:rPr>
                      <m:t>…,</m:t>
                    </m:r>
                    <m:r>
                      <a:rPr kumimoji="1" lang="zh-CN" altLang="en-US" sz="1600" b="0" i="1" smtClean="0">
                        <a:solidFill>
                          <a:schemeClr val="tx1"/>
                        </a:solidFill>
                        <a:latin typeface="Cambria Math" panose="02040503050406030204" pitchFamily="18" charset="0"/>
                      </a:rPr>
                      <m:t> </m:t>
                    </m:r>
                    <m:d>
                      <m:dPr>
                        <m:ctrlPr>
                          <a:rPr kumimoji="1" lang="en-US" altLang="zh-CN" sz="1600" b="0" i="1" smtClean="0">
                            <a:solidFill>
                              <a:schemeClr val="tx1"/>
                            </a:solidFill>
                            <a:latin typeface="Cambria Math" panose="02040503050406030204" pitchFamily="18" charset="0"/>
                          </a:rPr>
                        </m:ctrlPr>
                      </m:dPr>
                      <m:e>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𝑥</m:t>
                            </m:r>
                          </m:e>
                          <m:sub>
                            <m:r>
                              <a:rPr kumimoji="1" lang="en-US" altLang="zh-CN" sz="1600" b="0" i="1" smtClean="0">
                                <a:solidFill>
                                  <a:schemeClr val="tx1"/>
                                </a:solidFill>
                                <a:latin typeface="Cambria Math" panose="02040503050406030204" pitchFamily="18" charset="0"/>
                              </a:rPr>
                              <m:t>𝑚</m:t>
                            </m:r>
                          </m:sub>
                        </m:sSub>
                        <m:r>
                          <a:rPr kumimoji="1" lang="en-US" altLang="zh-CN" sz="1600" b="0" i="1" smtClean="0">
                            <a:solidFill>
                              <a:schemeClr val="tx1"/>
                            </a:solidFill>
                            <a:latin typeface="Cambria Math" panose="02040503050406030204" pitchFamily="18" charset="0"/>
                          </a:rPr>
                          <m:t>,</m:t>
                        </m:r>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𝑦</m:t>
                            </m:r>
                          </m:e>
                          <m:sub>
                            <m:r>
                              <a:rPr kumimoji="1" lang="en-US" altLang="zh-CN" sz="1600" b="0" i="1" smtClean="0">
                                <a:solidFill>
                                  <a:schemeClr val="tx1"/>
                                </a:solidFill>
                                <a:latin typeface="Cambria Math" panose="02040503050406030204" pitchFamily="18" charset="0"/>
                              </a:rPr>
                              <m:t>𝑚</m:t>
                            </m:r>
                          </m:sub>
                        </m:sSub>
                      </m:e>
                    </m:d>
                    <m:r>
                      <a:rPr kumimoji="1" lang="en-US" altLang="zh-CN" sz="1600" b="0" i="1" smtClean="0">
                        <a:solidFill>
                          <a:schemeClr val="tx1"/>
                        </a:solidFill>
                        <a:latin typeface="Cambria Math" panose="02040503050406030204" pitchFamily="18" charset="0"/>
                      </a:rPr>
                      <m:t>}</m:t>
                    </m:r>
                  </m:oMath>
                </a14:m>
                <a:endParaRPr kumimoji="1" lang="en-US" altLang="zh-CN" sz="1600" dirty="0">
                  <a:solidFill>
                    <a:schemeClr val="tx1"/>
                  </a:solidFill>
                </a:endParaRPr>
              </a:p>
              <a:p>
                <a:pPr lvl="2"/>
                <a:r>
                  <a:rPr kumimoji="1" lang="zh-CN" altLang="en-US" sz="1600" dirty="0">
                    <a:solidFill>
                      <a:schemeClr val="tx1"/>
                    </a:solidFill>
                  </a:rPr>
                  <a:t>并行训练</a:t>
                </a:r>
                <a14:m>
                  <m:oMath xmlns:m="http://schemas.openxmlformats.org/officeDocument/2006/math">
                    <m:r>
                      <a:rPr kumimoji="1" lang="en-US" altLang="zh-CN" sz="1600" b="0" i="1" smtClean="0">
                        <a:solidFill>
                          <a:schemeClr val="tx1"/>
                        </a:solidFill>
                        <a:latin typeface="Cambria Math" panose="02040503050406030204" pitchFamily="18" charset="0"/>
                      </a:rPr>
                      <m:t>𝑇</m:t>
                    </m:r>
                  </m:oMath>
                </a14:m>
                <a:r>
                  <a:rPr kumimoji="1" lang="zh-CN" altLang="en-US" sz="1600" dirty="0">
                    <a:solidFill>
                      <a:schemeClr val="tx1"/>
                    </a:solidFill>
                  </a:rPr>
                  <a:t>棵决策树 </a:t>
                </a:r>
                <a:endParaRPr kumimoji="1" lang="en-US" altLang="zh-CN" sz="1600" dirty="0">
                  <a:solidFill>
                    <a:schemeClr val="tx1"/>
                  </a:solidFill>
                </a:endParaRPr>
              </a:p>
              <a:p>
                <a:pPr lvl="3"/>
                <a:r>
                  <a:rPr kumimoji="1" lang="zh-CN" altLang="en-US" sz="1400" dirty="0">
                    <a:solidFill>
                      <a:schemeClr val="tx1"/>
                    </a:solidFill>
                  </a:rPr>
                  <a:t>自助采样（</a:t>
                </a:r>
                <a:r>
                  <a:rPr kumimoji="1" lang="en-US" altLang="zh-CN" sz="1400" dirty="0">
                    <a:solidFill>
                      <a:schemeClr val="tx1"/>
                    </a:solidFill>
                  </a:rPr>
                  <a:t>Bootstrap</a:t>
                </a:r>
                <a:r>
                  <a:rPr kumimoji="1" lang="zh-CN" altLang="en-US" sz="1400" dirty="0">
                    <a:solidFill>
                      <a:schemeClr val="tx1"/>
                    </a:solidFill>
                  </a:rPr>
                  <a:t> </a:t>
                </a:r>
                <a:r>
                  <a:rPr kumimoji="1" lang="en-US" altLang="zh-CN" sz="1400" dirty="0">
                    <a:solidFill>
                      <a:schemeClr val="tx1"/>
                    </a:solidFill>
                  </a:rPr>
                  <a:t>Sampling</a:t>
                </a:r>
                <a:r>
                  <a:rPr kumimoji="1" lang="zh-CN" altLang="en-US" sz="1400" dirty="0">
                    <a:solidFill>
                      <a:schemeClr val="tx1"/>
                    </a:solidFill>
                  </a:rPr>
                  <a:t>）</a:t>
                </a:r>
                <a:r>
                  <a:rPr kumimoji="1" lang="en-US" altLang="zh-CN" sz="1400" dirty="0">
                    <a:solidFill>
                      <a:schemeClr val="tx1"/>
                    </a:solidFill>
                  </a:rPr>
                  <a:t>:</a:t>
                </a:r>
                <a:r>
                  <a:rPr kumimoji="1" lang="zh-CN" altLang="en-US" sz="1400" dirty="0">
                    <a:solidFill>
                      <a:schemeClr val="tx1"/>
                    </a:solidFill>
                  </a:rPr>
                  <a:t> 对每个个体学习器</a:t>
                </a:r>
                <a14:m>
                  <m:oMath xmlns:m="http://schemas.openxmlformats.org/officeDocument/2006/math">
                    <m:sSub>
                      <m:sSubPr>
                        <m:ctrlPr>
                          <a:rPr kumimoji="1" lang="en-US" altLang="zh-CN" sz="1400" b="0" i="1" smtClean="0">
                            <a:solidFill>
                              <a:schemeClr val="tx1"/>
                            </a:solidFill>
                            <a:latin typeface="Cambria Math" panose="02040503050406030204" pitchFamily="18" charset="0"/>
                          </a:rPr>
                        </m:ctrlPr>
                      </m:sSubPr>
                      <m:e>
                        <m:r>
                          <a:rPr kumimoji="1" lang="en-US" altLang="zh-CN" sz="1400" b="0" i="1" smtClean="0">
                            <a:solidFill>
                              <a:schemeClr val="tx1"/>
                            </a:solidFill>
                            <a:latin typeface="Cambria Math" panose="02040503050406030204" pitchFamily="18" charset="0"/>
                          </a:rPr>
                          <m:t>h</m:t>
                        </m:r>
                      </m:e>
                      <m:sub>
                        <m:r>
                          <a:rPr kumimoji="1" lang="en-US" altLang="zh-CN" sz="1400" b="0" i="1" smtClean="0">
                            <a:solidFill>
                              <a:schemeClr val="tx1"/>
                            </a:solidFill>
                            <a:latin typeface="Cambria Math" panose="02040503050406030204" pitchFamily="18" charset="0"/>
                          </a:rPr>
                          <m:t>𝑡</m:t>
                        </m:r>
                      </m:sub>
                    </m:sSub>
                  </m:oMath>
                </a14:m>
                <a:r>
                  <a:rPr kumimoji="1" lang="zh-CN" altLang="en-US" sz="1400" dirty="0">
                    <a:solidFill>
                      <a:schemeClr val="tx1"/>
                    </a:solidFill>
                  </a:rPr>
                  <a:t>，从训练集</a:t>
                </a:r>
                <a:r>
                  <a:rPr kumimoji="1" lang="zh-CN" altLang="en-US" sz="1400" b="1" dirty="0">
                    <a:solidFill>
                      <a:schemeClr val="tx1"/>
                    </a:solidFill>
                  </a:rPr>
                  <a:t>有放回采样</a:t>
                </a:r>
                <a14:m>
                  <m:oMath xmlns:m="http://schemas.openxmlformats.org/officeDocument/2006/math">
                    <m:r>
                      <a:rPr kumimoji="1" lang="en-US" altLang="zh-CN" sz="1400" b="1" i="1" smtClean="0">
                        <a:solidFill>
                          <a:schemeClr val="tx1"/>
                        </a:solidFill>
                        <a:latin typeface="Cambria Math" panose="02040503050406030204" pitchFamily="18" charset="0"/>
                      </a:rPr>
                      <m:t>𝒎</m:t>
                    </m:r>
                  </m:oMath>
                </a14:m>
                <a:r>
                  <a:rPr kumimoji="1" lang="zh-CN" altLang="en-US" sz="1400" b="1" dirty="0">
                    <a:solidFill>
                      <a:schemeClr val="tx1"/>
                    </a:solidFill>
                  </a:rPr>
                  <a:t>条数据</a:t>
                </a:r>
                <a:r>
                  <a:rPr kumimoji="1" lang="zh-CN" altLang="en-US" sz="1400" dirty="0">
                    <a:solidFill>
                      <a:schemeClr val="tx1"/>
                    </a:solidFill>
                  </a:rPr>
                  <a:t>，作为每个个体学习器的训练数据</a:t>
                </a:r>
                <a14:m>
                  <m:oMath xmlns:m="http://schemas.openxmlformats.org/officeDocument/2006/math">
                    <m:sSub>
                      <m:sSubPr>
                        <m:ctrlPr>
                          <a:rPr kumimoji="1" lang="en-US" altLang="zh-CN" sz="1400" b="0" i="1" smtClean="0">
                            <a:solidFill>
                              <a:schemeClr val="tx1"/>
                            </a:solidFill>
                            <a:latin typeface="Cambria Math" panose="02040503050406030204" pitchFamily="18" charset="0"/>
                          </a:rPr>
                        </m:ctrlPr>
                      </m:sSubPr>
                      <m:e>
                        <m:r>
                          <a:rPr kumimoji="1" lang="en-US" altLang="zh-CN" sz="1400" b="0" i="1" smtClean="0">
                            <a:solidFill>
                              <a:schemeClr val="tx1"/>
                            </a:solidFill>
                            <a:latin typeface="Cambria Math" panose="02040503050406030204" pitchFamily="18" charset="0"/>
                          </a:rPr>
                          <m:t>𝐷</m:t>
                        </m:r>
                      </m:e>
                      <m:sub>
                        <m:r>
                          <a:rPr kumimoji="1" lang="en-US" altLang="zh-CN" sz="1400" b="0" i="1" smtClean="0">
                            <a:solidFill>
                              <a:schemeClr val="tx1"/>
                            </a:solidFill>
                            <a:latin typeface="Cambria Math" panose="02040503050406030204" pitchFamily="18" charset="0"/>
                          </a:rPr>
                          <m:t>𝑡</m:t>
                        </m:r>
                      </m:sub>
                    </m:sSub>
                  </m:oMath>
                </a14:m>
                <a:r>
                  <a:rPr kumimoji="1" lang="zh-CN" altLang="en-US" sz="1400" dirty="0">
                    <a:solidFill>
                      <a:schemeClr val="tx1"/>
                    </a:solidFill>
                  </a:rPr>
                  <a:t> （有重复样本）</a:t>
                </a:r>
                <a:endParaRPr kumimoji="1" lang="en-US" altLang="zh-CN" sz="1400" dirty="0">
                  <a:solidFill>
                    <a:schemeClr val="tx1"/>
                  </a:solidFill>
                </a:endParaRPr>
              </a:p>
              <a:p>
                <a:pPr lvl="3"/>
                <a:r>
                  <a:rPr kumimoji="1" lang="zh-CN" altLang="en-US" sz="1400" dirty="0">
                    <a:solidFill>
                      <a:schemeClr val="tx1"/>
                    </a:solidFill>
                  </a:rPr>
                  <a:t>随机特征维度选择：在用</a:t>
                </a:r>
                <a14:m>
                  <m:oMath xmlns:m="http://schemas.openxmlformats.org/officeDocument/2006/math">
                    <m:sSub>
                      <m:sSubPr>
                        <m:ctrlPr>
                          <a:rPr kumimoji="1" lang="en-US" altLang="zh-CN" sz="1400" b="0" i="1" smtClean="0">
                            <a:solidFill>
                              <a:schemeClr val="tx1"/>
                            </a:solidFill>
                            <a:latin typeface="Cambria Math" panose="02040503050406030204" pitchFamily="18" charset="0"/>
                          </a:rPr>
                        </m:ctrlPr>
                      </m:sSubPr>
                      <m:e>
                        <m:r>
                          <a:rPr kumimoji="1" lang="en-US" altLang="zh-CN" sz="1400" b="0" i="1" smtClean="0">
                            <a:solidFill>
                              <a:schemeClr val="tx1"/>
                            </a:solidFill>
                            <a:latin typeface="Cambria Math" panose="02040503050406030204" pitchFamily="18" charset="0"/>
                          </a:rPr>
                          <m:t>𝐷</m:t>
                        </m:r>
                      </m:e>
                      <m:sub>
                        <m:r>
                          <a:rPr kumimoji="1" lang="en-US" altLang="zh-CN" sz="1400" b="0" i="1" smtClean="0">
                            <a:solidFill>
                              <a:schemeClr val="tx1"/>
                            </a:solidFill>
                            <a:latin typeface="Cambria Math" panose="02040503050406030204" pitchFamily="18" charset="0"/>
                          </a:rPr>
                          <m:t>𝑡</m:t>
                        </m:r>
                      </m:sub>
                    </m:sSub>
                  </m:oMath>
                </a14:m>
                <a:r>
                  <a:rPr kumimoji="1" lang="zh-CN" altLang="en-US" sz="1400" dirty="0">
                    <a:solidFill>
                      <a:schemeClr val="tx1"/>
                    </a:solidFill>
                  </a:rPr>
                  <a:t>训练每一棵决策树时，对每一次节点分裂，先从属性集合</a:t>
                </a:r>
                <a:r>
                  <a:rPr kumimoji="1" lang="zh-CN" altLang="en-US" sz="1400" b="1" dirty="0">
                    <a:solidFill>
                      <a:schemeClr val="tx1"/>
                    </a:solidFill>
                  </a:rPr>
                  <a:t>随机选择</a:t>
                </a:r>
                <a14:m>
                  <m:oMath xmlns:m="http://schemas.openxmlformats.org/officeDocument/2006/math">
                    <m:r>
                      <a:rPr kumimoji="1" lang="en-US" altLang="zh-CN" sz="1400" b="1" i="1" smtClean="0">
                        <a:solidFill>
                          <a:schemeClr val="tx1"/>
                        </a:solidFill>
                        <a:latin typeface="Cambria Math" panose="02040503050406030204" pitchFamily="18" charset="0"/>
                      </a:rPr>
                      <m:t>𝒌</m:t>
                    </m:r>
                  </m:oMath>
                </a14:m>
                <a:r>
                  <a:rPr kumimoji="1" lang="zh-CN" altLang="en-US" sz="1400" b="1" dirty="0">
                    <a:solidFill>
                      <a:schemeClr val="tx1"/>
                    </a:solidFill>
                  </a:rPr>
                  <a:t>个属性</a:t>
                </a:r>
                <a:r>
                  <a:rPr kumimoji="1" lang="zh-CN" altLang="en-US" sz="1400" dirty="0">
                    <a:solidFill>
                      <a:schemeClr val="tx1"/>
                    </a:solidFill>
                  </a:rPr>
                  <a:t>，再从</a:t>
                </a:r>
                <a14:m>
                  <m:oMath xmlns:m="http://schemas.openxmlformats.org/officeDocument/2006/math">
                    <m:r>
                      <a:rPr kumimoji="1" lang="en-US" altLang="zh-CN" sz="1400" b="0" i="1" smtClean="0">
                        <a:solidFill>
                          <a:schemeClr val="tx1"/>
                        </a:solidFill>
                        <a:latin typeface="Cambria Math" panose="02040503050406030204" pitchFamily="18" charset="0"/>
                      </a:rPr>
                      <m:t>𝑘</m:t>
                    </m:r>
                  </m:oMath>
                </a14:m>
                <a:r>
                  <a:rPr kumimoji="1" lang="zh-CN" altLang="en-US" sz="1400" dirty="0">
                    <a:solidFill>
                      <a:schemeClr val="tx1"/>
                    </a:solidFill>
                  </a:rPr>
                  <a:t>个属性中选择最优属性进行下一步划分</a:t>
                </a:r>
                <a:endParaRPr kumimoji="1" lang="en-US" altLang="zh-CN" sz="1400" dirty="0">
                  <a:solidFill>
                    <a:schemeClr val="tx1"/>
                  </a:solidFill>
                </a:endParaRPr>
              </a:p>
              <a:p>
                <a:pPr lvl="2"/>
                <a:r>
                  <a:rPr kumimoji="1" lang="zh-CN" altLang="en-US" sz="1600" dirty="0">
                    <a:solidFill>
                      <a:schemeClr val="tx1"/>
                    </a:solidFill>
                  </a:rPr>
                  <a:t>预测：根据所有决策树的预测结果，做投票（分类）或平均（回归）</a:t>
                </a:r>
                <a:endParaRPr kumimoji="1" lang="en-US" altLang="zh-CN" sz="1600"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6" y="1608624"/>
                <a:ext cx="10585550" cy="4597194"/>
              </a:xfrm>
              <a:blipFill>
                <a:blip r:embed="rId3"/>
                <a:stretch>
                  <a:fillRect l="-240" t="-82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集成学习方法</a:t>
            </a:r>
          </a:p>
        </p:txBody>
      </p:sp>
    </p:spTree>
    <p:extLst>
      <p:ext uri="{BB962C8B-B14F-4D97-AF65-F5344CB8AC3E}">
        <p14:creationId xmlns:p14="http://schemas.microsoft.com/office/powerpoint/2010/main" val="288356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10585550" cy="4772298"/>
          </a:xfrm>
        </p:spPr>
        <p:txBody>
          <a:bodyPr>
            <a:normAutofit/>
          </a:bodyPr>
          <a:lstStyle/>
          <a:p>
            <a:r>
              <a:rPr kumimoji="1" lang="zh-CN" altLang="en-US" sz="2000" dirty="0">
                <a:solidFill>
                  <a:schemeClr val="tx1"/>
                </a:solidFill>
              </a:rPr>
              <a:t>集成学习方法</a:t>
            </a:r>
            <a:r>
              <a:rPr kumimoji="1" lang="en-US" altLang="zh-CN" sz="2000" dirty="0">
                <a:solidFill>
                  <a:schemeClr val="tx1"/>
                </a:solidFill>
              </a:rPr>
              <a:t>——Boosting</a:t>
            </a:r>
          </a:p>
          <a:p>
            <a:r>
              <a:rPr kumimoji="1" lang="en-US" altLang="zh-CN" sz="2000" dirty="0">
                <a:solidFill>
                  <a:schemeClr val="tx1"/>
                </a:solidFill>
              </a:rPr>
              <a:t>Boosting</a:t>
            </a:r>
            <a:r>
              <a:rPr kumimoji="1" lang="zh-CN" altLang="en-US" sz="2000" dirty="0">
                <a:solidFill>
                  <a:schemeClr val="tx1"/>
                </a:solidFill>
              </a:rPr>
              <a:t>基本原理</a:t>
            </a:r>
            <a:endParaRPr kumimoji="1" lang="en-US" altLang="zh-CN" sz="2000" dirty="0">
              <a:solidFill>
                <a:schemeClr val="tx1"/>
              </a:solidFill>
            </a:endParaRPr>
          </a:p>
          <a:p>
            <a:pPr lvl="1"/>
            <a:r>
              <a:rPr kumimoji="1" lang="zh-CN" altLang="en-US" sz="1800" dirty="0">
                <a:solidFill>
                  <a:schemeClr val="tx1"/>
                </a:solidFill>
              </a:rPr>
              <a:t>训练多个弱学习器，并通过权重结合成强学习器</a:t>
            </a:r>
            <a:endParaRPr kumimoji="1" lang="en-US" altLang="zh-CN" sz="1800" dirty="0">
              <a:solidFill>
                <a:schemeClr val="tx1"/>
              </a:solidFill>
            </a:endParaRPr>
          </a:p>
          <a:p>
            <a:pPr lvl="1"/>
            <a:r>
              <a:rPr kumimoji="1" lang="zh-CN" altLang="en-US" sz="1800" dirty="0">
                <a:solidFill>
                  <a:schemeClr val="tx1"/>
                </a:solidFill>
              </a:rPr>
              <a:t>每次迭代时优化新的弱学习器和权重，使得加上新学习器后损失最小</a:t>
            </a:r>
            <a:endParaRPr kumimoji="1" lang="en-US" altLang="zh-CN" sz="1800" dirty="0">
              <a:solidFill>
                <a:schemeClr val="tx1"/>
              </a:solidFill>
            </a:endParaRPr>
          </a:p>
          <a:p>
            <a:pPr lvl="1"/>
            <a:endParaRPr kumimoji="1" lang="en-US" altLang="zh-CN" sz="1800" dirty="0">
              <a:solidFill>
                <a:schemeClr val="tx1"/>
              </a:solidFill>
            </a:endParaRPr>
          </a:p>
          <a:p>
            <a:pPr lvl="1"/>
            <a:endParaRPr kumimoji="1" lang="en-US" altLang="zh-CN" sz="1800" dirty="0">
              <a:solidFill>
                <a:schemeClr val="tx1"/>
              </a:solidFill>
            </a:endParaRPr>
          </a:p>
          <a:p>
            <a:r>
              <a:rPr kumimoji="1" lang="zh-CN" altLang="en-US" sz="2000" dirty="0">
                <a:solidFill>
                  <a:schemeClr val="tx1"/>
                </a:solidFill>
              </a:rPr>
              <a:t>常用</a:t>
            </a:r>
            <a:r>
              <a:rPr kumimoji="1" lang="en-US" altLang="zh-CN" sz="2000" dirty="0">
                <a:solidFill>
                  <a:schemeClr val="tx1"/>
                </a:solidFill>
              </a:rPr>
              <a:t>Boosting</a:t>
            </a:r>
            <a:r>
              <a:rPr kumimoji="1" lang="zh-CN" altLang="en-US" sz="2000" dirty="0">
                <a:solidFill>
                  <a:schemeClr val="tx1"/>
                </a:solidFill>
              </a:rPr>
              <a:t>算法</a:t>
            </a:r>
            <a:endParaRPr kumimoji="1" lang="en-US" altLang="zh-CN" sz="2000" dirty="0">
              <a:solidFill>
                <a:schemeClr val="tx1"/>
              </a:solidFill>
            </a:endParaRPr>
          </a:p>
          <a:p>
            <a:pPr lvl="1"/>
            <a:r>
              <a:rPr kumimoji="1" lang="en-US" altLang="zh-CN" sz="1800" dirty="0">
                <a:solidFill>
                  <a:schemeClr val="tx1"/>
                </a:solidFill>
              </a:rPr>
              <a:t>AdaBoost</a:t>
            </a:r>
            <a:r>
              <a:rPr kumimoji="1" lang="zh-CN" altLang="en-US" sz="1800" dirty="0">
                <a:solidFill>
                  <a:schemeClr val="tx1"/>
                </a:solidFill>
              </a:rPr>
              <a:t>（不适合用于回归任务）</a:t>
            </a:r>
            <a:endParaRPr kumimoji="1" lang="en-US" altLang="zh-CN" sz="1800" dirty="0">
              <a:solidFill>
                <a:schemeClr val="tx1"/>
              </a:solidFill>
            </a:endParaRPr>
          </a:p>
          <a:p>
            <a:pPr lvl="1"/>
            <a:r>
              <a:rPr kumimoji="1" lang="en-US" altLang="zh-CN" sz="1800" dirty="0">
                <a:solidFill>
                  <a:schemeClr val="tx1"/>
                </a:solidFill>
              </a:rPr>
              <a:t>Gradient</a:t>
            </a:r>
            <a:r>
              <a:rPr kumimoji="1" lang="zh-CN" altLang="en-US" sz="1800" dirty="0">
                <a:solidFill>
                  <a:schemeClr val="tx1"/>
                </a:solidFill>
              </a:rPr>
              <a:t> </a:t>
            </a:r>
            <a:r>
              <a:rPr kumimoji="1" lang="en-US" altLang="zh-CN" sz="1800" dirty="0">
                <a:solidFill>
                  <a:schemeClr val="tx1"/>
                </a:solidFill>
              </a:rPr>
              <a:t>Boosting</a:t>
            </a:r>
            <a:r>
              <a:rPr kumimoji="1" lang="zh-CN" altLang="en-US" sz="1800" dirty="0">
                <a:solidFill>
                  <a:schemeClr val="tx1"/>
                </a:solidFill>
              </a:rPr>
              <a:t>（</a:t>
            </a:r>
            <a:r>
              <a:rPr kumimoji="1" lang="en-US" altLang="zh-CN" sz="1800" dirty="0">
                <a:solidFill>
                  <a:schemeClr val="tx1"/>
                </a:solidFill>
              </a:rPr>
              <a:t>GBM,</a:t>
            </a:r>
            <a:r>
              <a:rPr kumimoji="1" lang="zh-CN" altLang="en-US" sz="1800" dirty="0">
                <a:solidFill>
                  <a:schemeClr val="tx1"/>
                </a:solidFill>
              </a:rPr>
              <a:t> </a:t>
            </a:r>
            <a:r>
              <a:rPr kumimoji="1" lang="en-US" altLang="zh-CN" sz="1800" dirty="0" err="1">
                <a:solidFill>
                  <a:schemeClr val="tx1"/>
                </a:solidFill>
              </a:rPr>
              <a:t>XGBoost</a:t>
            </a:r>
            <a:r>
              <a:rPr kumimoji="1" lang="zh-CN" altLang="en-US" sz="1800" dirty="0">
                <a:solidFill>
                  <a:schemeClr val="tx1"/>
                </a:solidFill>
              </a:rPr>
              <a:t>）</a:t>
            </a:r>
            <a:endParaRPr kumimoji="1" lang="en-US" altLang="zh-CN" sz="1800" dirty="0">
              <a:solidFill>
                <a:schemeClr val="tx1"/>
              </a:solidFill>
            </a:endParaRPr>
          </a:p>
          <a:p>
            <a:pPr lvl="2"/>
            <a:r>
              <a:rPr kumimoji="1" lang="zh-CN" altLang="en-US" sz="1600" dirty="0">
                <a:solidFill>
                  <a:schemeClr val="tx1"/>
                </a:solidFill>
              </a:rPr>
              <a:t>推荐</a:t>
            </a:r>
            <a:r>
              <a:rPr kumimoji="1" lang="en-US" altLang="zh-CN" sz="1600" dirty="0">
                <a:solidFill>
                  <a:schemeClr val="tx1"/>
                </a:solidFill>
              </a:rPr>
              <a:t>blog</a:t>
            </a:r>
            <a:r>
              <a:rPr kumimoji="1" lang="zh-CN" altLang="en-US" sz="1600" dirty="0">
                <a:solidFill>
                  <a:schemeClr val="tx1"/>
                </a:solidFill>
              </a:rPr>
              <a:t>：</a:t>
            </a:r>
            <a:r>
              <a:rPr kumimoji="1" lang="en" altLang="zh-CN" sz="1600" dirty="0">
                <a:solidFill>
                  <a:schemeClr val="tx1"/>
                </a:solidFill>
              </a:rPr>
              <a:t> https://</a:t>
            </a:r>
            <a:r>
              <a:rPr kumimoji="1" lang="en" altLang="zh-CN" sz="1600" dirty="0" err="1">
                <a:solidFill>
                  <a:schemeClr val="tx1"/>
                </a:solidFill>
              </a:rPr>
              <a:t>zhuanlan.zhihu.com</a:t>
            </a:r>
            <a:r>
              <a:rPr kumimoji="1" lang="en" altLang="zh-CN" sz="1600" dirty="0">
                <a:solidFill>
                  <a:schemeClr val="tx1"/>
                </a:solidFill>
              </a:rPr>
              <a:t>/p/162001079</a:t>
            </a:r>
            <a:endParaRPr kumimoji="1" lang="en-US" altLang="zh-CN" sz="16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集成学习方法（自学）</a:t>
            </a:r>
          </a:p>
        </p:txBody>
      </p:sp>
      <p:pic>
        <p:nvPicPr>
          <p:cNvPr id="4" name="图片 3">
            <a:extLst>
              <a:ext uri="{FF2B5EF4-FFF2-40B4-BE49-F238E27FC236}">
                <a16:creationId xmlns:a16="http://schemas.microsoft.com/office/drawing/2014/main" id="{02CECE00-E9AD-25E6-CF3F-78AD24659344}"/>
              </a:ext>
            </a:extLst>
          </p:cNvPr>
          <p:cNvPicPr>
            <a:picLocks noChangeAspect="1"/>
          </p:cNvPicPr>
          <p:nvPr/>
        </p:nvPicPr>
        <p:blipFill>
          <a:blip r:embed="rId3"/>
          <a:stretch>
            <a:fillRect/>
          </a:stretch>
        </p:blipFill>
        <p:spPr>
          <a:xfrm>
            <a:off x="6510716" y="2397781"/>
            <a:ext cx="2311842" cy="422429"/>
          </a:xfrm>
          <a:prstGeom prst="rect">
            <a:avLst/>
          </a:prstGeom>
        </p:spPr>
      </p:pic>
      <p:pic>
        <p:nvPicPr>
          <p:cNvPr id="5" name="图片 4">
            <a:extLst>
              <a:ext uri="{FF2B5EF4-FFF2-40B4-BE49-F238E27FC236}">
                <a16:creationId xmlns:a16="http://schemas.microsoft.com/office/drawing/2014/main" id="{3979D3D9-5FC5-6F68-7A3A-2B50A3F1D020}"/>
              </a:ext>
            </a:extLst>
          </p:cNvPr>
          <p:cNvPicPr>
            <a:picLocks noChangeAspect="1"/>
          </p:cNvPicPr>
          <p:nvPr/>
        </p:nvPicPr>
        <p:blipFill>
          <a:blip r:embed="rId4"/>
          <a:stretch>
            <a:fillRect/>
          </a:stretch>
        </p:blipFill>
        <p:spPr>
          <a:xfrm>
            <a:off x="2681176" y="3317167"/>
            <a:ext cx="5126665" cy="833543"/>
          </a:xfrm>
          <a:prstGeom prst="rect">
            <a:avLst/>
          </a:prstGeom>
        </p:spPr>
      </p:pic>
    </p:spTree>
    <p:extLst>
      <p:ext uri="{BB962C8B-B14F-4D97-AF65-F5344CB8AC3E}">
        <p14:creationId xmlns:p14="http://schemas.microsoft.com/office/powerpoint/2010/main" val="2172062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106990-026D-7CBB-A09D-E355E62F851C}"/>
              </a:ext>
            </a:extLst>
          </p:cNvPr>
          <p:cNvSpPr>
            <a:spLocks noGrp="1"/>
          </p:cNvSpPr>
          <p:nvPr>
            <p:ph idx="1"/>
          </p:nvPr>
        </p:nvSpPr>
        <p:spPr/>
        <p:txBody>
          <a:bodyPr>
            <a:normAutofit/>
          </a:bodyPr>
          <a:lstStyle/>
          <a:p>
            <a:r>
              <a:rPr kumimoji="1" lang="en-US" altLang="zh-CN" sz="2800" dirty="0"/>
              <a:t>Kaggle</a:t>
            </a:r>
            <a:r>
              <a:rPr kumimoji="1" lang="zh-CN" altLang="en-US" sz="2800" dirty="0"/>
              <a:t>回归任务经典</a:t>
            </a:r>
            <a:r>
              <a:rPr kumimoji="1" lang="en-US" altLang="zh-CN" sz="2800" dirty="0"/>
              <a:t>demo</a:t>
            </a:r>
            <a:r>
              <a:rPr kumimoji="1" lang="zh-CN" altLang="en-US" sz="2800" dirty="0"/>
              <a:t>： 机票价格预测</a:t>
            </a:r>
          </a:p>
        </p:txBody>
      </p:sp>
      <p:sp>
        <p:nvSpPr>
          <p:cNvPr id="3" name="标题 2">
            <a:extLst>
              <a:ext uri="{FF2B5EF4-FFF2-40B4-BE49-F238E27FC236}">
                <a16:creationId xmlns:a16="http://schemas.microsoft.com/office/drawing/2014/main" id="{BA775BD5-B0A1-5E55-7FF7-7CD072CF8424}"/>
              </a:ext>
            </a:extLst>
          </p:cNvPr>
          <p:cNvSpPr>
            <a:spLocks noGrp="1"/>
          </p:cNvSpPr>
          <p:nvPr>
            <p:ph type="title"/>
          </p:nvPr>
        </p:nvSpPr>
        <p:spPr/>
        <p:txBody>
          <a:bodyPr>
            <a:normAutofit/>
          </a:bodyPr>
          <a:lstStyle/>
          <a:p>
            <a:r>
              <a:rPr kumimoji="1" lang="en-US" altLang="zh-CN" sz="4000" dirty="0"/>
              <a:t>Demo</a:t>
            </a:r>
            <a:r>
              <a:rPr kumimoji="1" lang="zh-CN" altLang="en-US" sz="4000" dirty="0"/>
              <a:t> 演示</a:t>
            </a:r>
            <a:r>
              <a:rPr kumimoji="1" lang="en-US" altLang="zh-CN" sz="4000" dirty="0"/>
              <a:t>-</a:t>
            </a:r>
            <a:r>
              <a:rPr kumimoji="1" lang="zh-CN" altLang="en-US" sz="4000" dirty="0"/>
              <a:t>随机森林</a:t>
            </a:r>
          </a:p>
        </p:txBody>
      </p:sp>
    </p:spTree>
    <p:extLst>
      <p:ext uri="{BB962C8B-B14F-4D97-AF65-F5344CB8AC3E}">
        <p14:creationId xmlns:p14="http://schemas.microsoft.com/office/powerpoint/2010/main" val="349832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10585550" cy="4314656"/>
          </a:xfrm>
        </p:spPr>
        <p:txBody>
          <a:bodyPr>
            <a:normAutofit/>
          </a:bodyPr>
          <a:lstStyle/>
          <a:p>
            <a:r>
              <a:rPr kumimoji="1" lang="zh-CN" altLang="en-US" sz="2000" dirty="0">
                <a:solidFill>
                  <a:schemeClr val="tx1"/>
                </a:solidFill>
              </a:rPr>
              <a:t>什么是机器学习（</a:t>
            </a:r>
            <a:r>
              <a:rPr kumimoji="1" lang="en-US" altLang="zh-CN" sz="2000" dirty="0">
                <a:solidFill>
                  <a:schemeClr val="tx1"/>
                </a:solidFill>
              </a:rPr>
              <a:t>Machine</a:t>
            </a:r>
            <a:r>
              <a:rPr kumimoji="1" lang="zh-CN" altLang="en-US" sz="2000" dirty="0">
                <a:solidFill>
                  <a:schemeClr val="tx1"/>
                </a:solidFill>
              </a:rPr>
              <a:t> </a:t>
            </a:r>
            <a:r>
              <a:rPr kumimoji="1" lang="en-US" altLang="zh-CN" sz="2000" dirty="0">
                <a:solidFill>
                  <a:schemeClr val="tx1"/>
                </a:solidFill>
              </a:rPr>
              <a:t>Learning</a:t>
            </a:r>
            <a:r>
              <a:rPr kumimoji="1" lang="zh-CN" altLang="en-US" sz="2000" dirty="0">
                <a:solidFill>
                  <a:schemeClr val="tx1"/>
                </a:solidFill>
              </a:rPr>
              <a:t>，</a:t>
            </a:r>
            <a:r>
              <a:rPr kumimoji="1" lang="en-US" altLang="zh-CN" sz="2000" dirty="0">
                <a:solidFill>
                  <a:schemeClr val="tx1"/>
                </a:solidFill>
              </a:rPr>
              <a:t>ML</a:t>
            </a:r>
            <a:r>
              <a:rPr kumimoji="1" lang="zh-CN" altLang="en-US" sz="2000" dirty="0">
                <a:solidFill>
                  <a:schemeClr val="tx1"/>
                </a:solidFill>
              </a:rPr>
              <a:t>）</a:t>
            </a:r>
            <a:r>
              <a:rPr kumimoji="1" lang="en-US" altLang="zh-CN" sz="2000" dirty="0">
                <a:solidFill>
                  <a:schemeClr val="tx1"/>
                </a:solidFill>
              </a:rPr>
              <a:t>?</a:t>
            </a:r>
            <a:r>
              <a:rPr kumimoji="1" lang="zh-CN" altLang="en-US" sz="2000" dirty="0">
                <a:solidFill>
                  <a:schemeClr val="tx1"/>
                </a:solidFill>
              </a:rPr>
              <a:t> </a:t>
            </a:r>
            <a:r>
              <a:rPr kumimoji="1" lang="en" altLang="zh-CN" sz="2000" dirty="0">
                <a:solidFill>
                  <a:schemeClr val="tx1"/>
                </a:solidFill>
              </a:rPr>
              <a:t>﻿</a:t>
            </a:r>
            <a:r>
              <a:rPr kumimoji="1" lang="zh-CN" altLang="en-US" sz="2000" dirty="0">
                <a:solidFill>
                  <a:schemeClr val="tx1"/>
                </a:solidFill>
              </a:rPr>
              <a:t>机器学习可以广义地定义为可以通过经验去提高性能和做出正确预测的计算方法。（来自教材</a:t>
            </a:r>
            <a:r>
              <a:rPr kumimoji="1" lang="en-US" altLang="zh-CN" sz="2000" dirty="0">
                <a:solidFill>
                  <a:schemeClr val="tx1"/>
                </a:solidFill>
              </a:rPr>
              <a:t>《Foundations</a:t>
            </a:r>
            <a:r>
              <a:rPr kumimoji="1" lang="zh-CN" altLang="en-US" sz="2000" dirty="0">
                <a:solidFill>
                  <a:schemeClr val="tx1"/>
                </a:solidFill>
              </a:rPr>
              <a:t> </a:t>
            </a:r>
            <a:r>
              <a:rPr kumimoji="1" lang="en-US" altLang="zh-CN" sz="2000" dirty="0">
                <a:solidFill>
                  <a:schemeClr val="tx1"/>
                </a:solidFill>
              </a:rPr>
              <a:t>of</a:t>
            </a:r>
            <a:r>
              <a:rPr kumimoji="1" lang="zh-CN" altLang="en-US" sz="2000" dirty="0">
                <a:solidFill>
                  <a:schemeClr val="tx1"/>
                </a:solidFill>
              </a:rPr>
              <a:t> </a:t>
            </a:r>
            <a:r>
              <a:rPr kumimoji="1" lang="en-US" altLang="zh-CN" sz="2000" dirty="0">
                <a:solidFill>
                  <a:schemeClr val="tx1"/>
                </a:solidFill>
              </a:rPr>
              <a:t>Machine</a:t>
            </a:r>
            <a:r>
              <a:rPr kumimoji="1" lang="zh-CN" altLang="en-US" sz="2000" dirty="0">
                <a:solidFill>
                  <a:schemeClr val="tx1"/>
                </a:solidFill>
              </a:rPr>
              <a:t> </a:t>
            </a:r>
            <a:r>
              <a:rPr kumimoji="1" lang="en-US" altLang="zh-CN" sz="2000" dirty="0">
                <a:solidFill>
                  <a:schemeClr val="tx1"/>
                </a:solidFill>
              </a:rPr>
              <a:t>Learning》)</a:t>
            </a:r>
          </a:p>
          <a:p>
            <a:r>
              <a:rPr kumimoji="1" lang="zh-CN" altLang="en-US" sz="2000" dirty="0">
                <a:solidFill>
                  <a:schemeClr val="tx1"/>
                </a:solidFill>
              </a:rPr>
              <a:t>机器学习发展两大阶段</a:t>
            </a:r>
            <a:endParaRPr kumimoji="1" lang="en-US" altLang="zh-CN" sz="2000" dirty="0">
              <a:solidFill>
                <a:schemeClr val="tx1"/>
              </a:solidFill>
            </a:endParaRPr>
          </a:p>
          <a:p>
            <a:pPr lvl="1"/>
            <a:r>
              <a:rPr kumimoji="1" lang="zh-CN" altLang="en-US" sz="1800" dirty="0">
                <a:solidFill>
                  <a:schemeClr val="tx1"/>
                </a:solidFill>
              </a:rPr>
              <a:t>传统机器学习主要基于统计模型</a:t>
            </a:r>
            <a:r>
              <a:rPr kumimoji="1" lang="en-US" altLang="zh-CN" sz="1800" dirty="0">
                <a:solidFill>
                  <a:schemeClr val="tx1"/>
                </a:solidFill>
              </a:rPr>
              <a:t>(Statistical</a:t>
            </a:r>
            <a:r>
              <a:rPr kumimoji="1" lang="zh-CN" altLang="en-US" sz="1800" dirty="0">
                <a:solidFill>
                  <a:schemeClr val="tx1"/>
                </a:solidFill>
              </a:rPr>
              <a:t> </a:t>
            </a:r>
            <a:r>
              <a:rPr kumimoji="1" lang="en-US" altLang="zh-CN" sz="1800" dirty="0">
                <a:solidFill>
                  <a:schemeClr val="tx1"/>
                </a:solidFill>
              </a:rPr>
              <a:t>Learning)</a:t>
            </a:r>
            <a:r>
              <a:rPr kumimoji="1" lang="zh-CN" altLang="en-US" sz="1800" dirty="0">
                <a:solidFill>
                  <a:schemeClr val="tx1"/>
                </a:solidFill>
              </a:rPr>
              <a:t> </a:t>
            </a:r>
            <a:r>
              <a:rPr kumimoji="1" lang="en-US" altLang="zh-CN" sz="1800" dirty="0">
                <a:solidFill>
                  <a:srgbClr val="FF0000"/>
                </a:solidFill>
              </a:rPr>
              <a:t>&lt;=</a:t>
            </a:r>
            <a:r>
              <a:rPr kumimoji="1" lang="zh-CN" altLang="en-US" sz="1800" dirty="0">
                <a:solidFill>
                  <a:srgbClr val="FF0000"/>
                </a:solidFill>
              </a:rPr>
              <a:t> 本次课程重点</a:t>
            </a:r>
            <a:endParaRPr kumimoji="1" lang="en-US" altLang="zh-CN" sz="1800" dirty="0">
              <a:solidFill>
                <a:srgbClr val="FF0000"/>
              </a:solidFill>
            </a:endParaRPr>
          </a:p>
          <a:p>
            <a:pPr lvl="1"/>
            <a:r>
              <a:rPr kumimoji="1" lang="zh-CN" altLang="en-US" sz="1800" dirty="0">
                <a:solidFill>
                  <a:schemeClr val="tx1"/>
                </a:solidFill>
              </a:rPr>
              <a:t>随着神经网络</a:t>
            </a:r>
            <a:r>
              <a:rPr kumimoji="1" lang="en-US" altLang="zh-CN" sz="1800" dirty="0">
                <a:solidFill>
                  <a:schemeClr val="tx1"/>
                </a:solidFill>
              </a:rPr>
              <a:t>(Neural</a:t>
            </a:r>
            <a:r>
              <a:rPr kumimoji="1" lang="zh-CN" altLang="en-US" sz="1800" dirty="0">
                <a:solidFill>
                  <a:schemeClr val="tx1"/>
                </a:solidFill>
              </a:rPr>
              <a:t> </a:t>
            </a:r>
            <a:r>
              <a:rPr kumimoji="1" lang="en-US" altLang="zh-CN" sz="1800" dirty="0">
                <a:solidFill>
                  <a:schemeClr val="tx1"/>
                </a:solidFill>
              </a:rPr>
              <a:t>Network)</a:t>
            </a:r>
            <a:r>
              <a:rPr kumimoji="1" lang="zh-CN" altLang="en-US" sz="1800" dirty="0">
                <a:solidFill>
                  <a:schemeClr val="tx1"/>
                </a:solidFill>
              </a:rPr>
              <a:t>发展，基于</a:t>
            </a:r>
            <a:r>
              <a:rPr kumimoji="1" lang="en-US" altLang="zh-CN" sz="1800" dirty="0">
                <a:solidFill>
                  <a:schemeClr val="tx1"/>
                </a:solidFill>
              </a:rPr>
              <a:t>NN</a:t>
            </a:r>
            <a:r>
              <a:rPr kumimoji="1" lang="zh-CN" altLang="en-US" sz="1800" dirty="0">
                <a:solidFill>
                  <a:schemeClr val="tx1"/>
                </a:solidFill>
              </a:rPr>
              <a:t>的深度学习</a:t>
            </a:r>
            <a:r>
              <a:rPr kumimoji="1" lang="en-US" altLang="zh-CN" sz="1800" dirty="0">
                <a:solidFill>
                  <a:schemeClr val="tx1"/>
                </a:solidFill>
              </a:rPr>
              <a:t>(Deep</a:t>
            </a:r>
            <a:r>
              <a:rPr kumimoji="1" lang="zh-CN" altLang="en-US" sz="1800" dirty="0">
                <a:solidFill>
                  <a:schemeClr val="tx1"/>
                </a:solidFill>
              </a:rPr>
              <a:t> </a:t>
            </a:r>
            <a:r>
              <a:rPr kumimoji="1" lang="en-US" altLang="zh-CN" sz="1800" dirty="0">
                <a:solidFill>
                  <a:schemeClr val="tx1"/>
                </a:solidFill>
              </a:rPr>
              <a:t>Learning)</a:t>
            </a:r>
            <a:r>
              <a:rPr kumimoji="1" lang="zh-CN" altLang="en-US" sz="1800" dirty="0">
                <a:solidFill>
                  <a:schemeClr val="tx1"/>
                </a:solidFill>
              </a:rPr>
              <a:t>逐渐崛起 </a:t>
            </a:r>
            <a:endParaRPr kumimoji="1" lang="en-US" altLang="zh-CN" sz="1800" dirty="0">
              <a:solidFill>
                <a:schemeClr val="tx1"/>
              </a:solidFill>
            </a:endParaRPr>
          </a:p>
          <a:p>
            <a:r>
              <a:rPr kumimoji="1" lang="en-US" altLang="zh-CN" sz="2000" dirty="0">
                <a:solidFill>
                  <a:schemeClr val="tx1"/>
                </a:solidFill>
              </a:rPr>
              <a:t>ML</a:t>
            </a:r>
            <a:r>
              <a:rPr kumimoji="1" lang="zh-CN" altLang="en-US" sz="2000" dirty="0">
                <a:solidFill>
                  <a:schemeClr val="tx1"/>
                </a:solidFill>
              </a:rPr>
              <a:t>三大场景</a:t>
            </a:r>
            <a:endParaRPr kumimoji="1" lang="en-US" altLang="zh-CN" sz="2000" dirty="0">
              <a:solidFill>
                <a:schemeClr val="tx1"/>
              </a:solidFill>
            </a:endParaRPr>
          </a:p>
          <a:p>
            <a:pPr lvl="1"/>
            <a:r>
              <a:rPr kumimoji="1" lang="zh-CN" altLang="en-US" sz="1800" dirty="0">
                <a:solidFill>
                  <a:schemeClr val="tx1"/>
                </a:solidFill>
              </a:rPr>
              <a:t>有监督学习（</a:t>
            </a:r>
            <a:r>
              <a:rPr kumimoji="1" lang="en-US" altLang="zh-CN" sz="1800" dirty="0">
                <a:solidFill>
                  <a:schemeClr val="tx1"/>
                </a:solidFill>
              </a:rPr>
              <a:t>Supervised</a:t>
            </a:r>
            <a:r>
              <a:rPr kumimoji="1" lang="zh-CN" altLang="en-US" sz="1800" dirty="0">
                <a:solidFill>
                  <a:schemeClr val="tx1"/>
                </a:solidFill>
              </a:rPr>
              <a:t> </a:t>
            </a:r>
            <a:r>
              <a:rPr kumimoji="1" lang="en-US" altLang="zh-CN" sz="1800" dirty="0">
                <a:solidFill>
                  <a:schemeClr val="tx1"/>
                </a:solidFill>
              </a:rPr>
              <a:t>Learning</a:t>
            </a:r>
            <a:r>
              <a:rPr kumimoji="1" lang="zh-CN" altLang="en-US" sz="1800" dirty="0">
                <a:solidFill>
                  <a:schemeClr val="tx1"/>
                </a:solidFill>
              </a:rPr>
              <a:t>）</a:t>
            </a:r>
            <a:endParaRPr kumimoji="1" lang="en-US" altLang="zh-CN" sz="1800" dirty="0">
              <a:solidFill>
                <a:schemeClr val="tx1"/>
              </a:solidFill>
            </a:endParaRPr>
          </a:p>
          <a:p>
            <a:pPr lvl="1"/>
            <a:r>
              <a:rPr kumimoji="1" lang="zh-CN" altLang="en-US" sz="1800" dirty="0">
                <a:solidFill>
                  <a:schemeClr val="tx1"/>
                </a:solidFill>
              </a:rPr>
              <a:t>无监督学习（</a:t>
            </a:r>
            <a:r>
              <a:rPr kumimoji="1" lang="en-US" altLang="zh-CN" sz="1800" dirty="0">
                <a:solidFill>
                  <a:schemeClr val="tx1"/>
                </a:solidFill>
              </a:rPr>
              <a:t>Unsupervised</a:t>
            </a:r>
            <a:r>
              <a:rPr kumimoji="1" lang="zh-CN" altLang="en-US" sz="1800" dirty="0">
                <a:solidFill>
                  <a:schemeClr val="tx1"/>
                </a:solidFill>
              </a:rPr>
              <a:t> </a:t>
            </a:r>
            <a:r>
              <a:rPr kumimoji="1" lang="en-US" altLang="zh-CN" sz="1800" dirty="0">
                <a:solidFill>
                  <a:schemeClr val="tx1"/>
                </a:solidFill>
              </a:rPr>
              <a:t>Learning</a:t>
            </a:r>
            <a:r>
              <a:rPr kumimoji="1" lang="zh-CN" altLang="en-US" sz="1800" dirty="0">
                <a:solidFill>
                  <a:schemeClr val="tx1"/>
                </a:solidFill>
              </a:rPr>
              <a:t>）</a:t>
            </a:r>
            <a:endParaRPr kumimoji="1" lang="en-US" altLang="zh-CN" sz="1800" dirty="0">
              <a:solidFill>
                <a:schemeClr val="tx1"/>
              </a:solidFill>
            </a:endParaRPr>
          </a:p>
          <a:p>
            <a:pPr lvl="1"/>
            <a:r>
              <a:rPr kumimoji="1" lang="zh-CN" altLang="en-US" sz="1800" dirty="0">
                <a:solidFill>
                  <a:schemeClr val="tx1"/>
                </a:solidFill>
              </a:rPr>
              <a:t>强化学习（</a:t>
            </a:r>
            <a:r>
              <a:rPr kumimoji="1" lang="en-US" altLang="zh-CN" sz="1800" dirty="0">
                <a:solidFill>
                  <a:schemeClr val="tx1"/>
                </a:solidFill>
              </a:rPr>
              <a:t>Reinforcement</a:t>
            </a:r>
            <a:r>
              <a:rPr kumimoji="1" lang="zh-CN" altLang="en-US" sz="1800" dirty="0">
                <a:solidFill>
                  <a:schemeClr val="tx1"/>
                </a:solidFill>
              </a:rPr>
              <a:t> </a:t>
            </a:r>
            <a:r>
              <a:rPr kumimoji="1" lang="en-US" altLang="zh-CN" sz="1800" dirty="0">
                <a:solidFill>
                  <a:schemeClr val="tx1"/>
                </a:solidFill>
              </a:rPr>
              <a:t>Learning</a:t>
            </a:r>
            <a:r>
              <a:rPr kumimoji="1" lang="zh-CN" altLang="en-US" sz="1800" dirty="0">
                <a:solidFill>
                  <a:schemeClr val="tx1"/>
                </a:solidFill>
              </a:rPr>
              <a:t>）</a:t>
            </a:r>
            <a:endParaRPr kumimoji="1" lang="en-US" altLang="zh-CN" sz="18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机器学习简介</a:t>
            </a:r>
          </a:p>
        </p:txBody>
      </p:sp>
      <p:pic>
        <p:nvPicPr>
          <p:cNvPr id="4" name="图片 3">
            <a:extLst>
              <a:ext uri="{FF2B5EF4-FFF2-40B4-BE49-F238E27FC236}">
                <a16:creationId xmlns:a16="http://schemas.microsoft.com/office/drawing/2014/main" id="{570156F0-A1A5-9D12-14BB-30A92DD5561A}"/>
              </a:ext>
            </a:extLst>
          </p:cNvPr>
          <p:cNvPicPr>
            <a:picLocks noChangeAspect="1"/>
          </p:cNvPicPr>
          <p:nvPr/>
        </p:nvPicPr>
        <p:blipFill>
          <a:blip r:embed="rId3"/>
          <a:stretch>
            <a:fillRect/>
          </a:stretch>
        </p:blipFill>
        <p:spPr>
          <a:xfrm>
            <a:off x="5695579" y="3651007"/>
            <a:ext cx="3864603" cy="2200576"/>
          </a:xfrm>
          <a:prstGeom prst="rect">
            <a:avLst/>
          </a:prstGeom>
        </p:spPr>
      </p:pic>
    </p:spTree>
    <p:extLst>
      <p:ext uri="{BB962C8B-B14F-4D97-AF65-F5344CB8AC3E}">
        <p14:creationId xmlns:p14="http://schemas.microsoft.com/office/powerpoint/2010/main" val="296989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106990-026D-7CBB-A09D-E355E62F851C}"/>
              </a:ext>
            </a:extLst>
          </p:cNvPr>
          <p:cNvSpPr>
            <a:spLocks noGrp="1"/>
          </p:cNvSpPr>
          <p:nvPr>
            <p:ph idx="1"/>
          </p:nvPr>
        </p:nvSpPr>
        <p:spPr/>
        <p:txBody>
          <a:bodyPr>
            <a:normAutofit/>
          </a:bodyPr>
          <a:lstStyle/>
          <a:p>
            <a:r>
              <a:rPr kumimoji="1" lang="zh-CN" altLang="en-US" sz="2800" dirty="0"/>
              <a:t>本次讲座为大家简单介绍了机器学习的流程和常用的回归算法，希望大家能快速上手将机器学习算法应用到未央城比赛中</a:t>
            </a:r>
            <a:endParaRPr kumimoji="1" lang="en-US" altLang="zh-CN" sz="2800" dirty="0"/>
          </a:p>
          <a:p>
            <a:r>
              <a:rPr kumimoji="1" lang="zh-CN" altLang="en-US" sz="2800" dirty="0"/>
              <a:t>由于时间有限，原理没有细讲，感兴趣的同学可以阅读相关教材或者选修相关课程进行深入研究</a:t>
            </a:r>
            <a:endParaRPr kumimoji="1" lang="en-US" altLang="zh-CN" sz="2800" dirty="0"/>
          </a:p>
          <a:p>
            <a:r>
              <a:rPr kumimoji="1" lang="zh-CN" altLang="en-US" sz="2800" dirty="0"/>
              <a:t>代码遇到问题可以求助</a:t>
            </a:r>
            <a:r>
              <a:rPr kumimoji="1" lang="en-US" altLang="zh-CN" sz="2800" dirty="0"/>
              <a:t>GLM4</a:t>
            </a:r>
            <a:r>
              <a:rPr kumimoji="1" lang="zh-CN" altLang="en-US" sz="2800" dirty="0"/>
              <a:t>或者查看相关代码库的文档，实在解决不了可以在群里求助</a:t>
            </a:r>
            <a:endParaRPr kumimoji="1" lang="en-US" altLang="zh-CN" sz="2800" dirty="0"/>
          </a:p>
          <a:p>
            <a:r>
              <a:rPr kumimoji="1" lang="zh-CN" altLang="en-US" sz="2800" dirty="0"/>
              <a:t>预祝大家在比赛中取得好成绩！</a:t>
            </a:r>
          </a:p>
        </p:txBody>
      </p:sp>
      <p:sp>
        <p:nvSpPr>
          <p:cNvPr id="3" name="标题 2">
            <a:extLst>
              <a:ext uri="{FF2B5EF4-FFF2-40B4-BE49-F238E27FC236}">
                <a16:creationId xmlns:a16="http://schemas.microsoft.com/office/drawing/2014/main" id="{BA775BD5-B0A1-5E55-7FF7-7CD072CF8424}"/>
              </a:ext>
            </a:extLst>
          </p:cNvPr>
          <p:cNvSpPr>
            <a:spLocks noGrp="1"/>
          </p:cNvSpPr>
          <p:nvPr>
            <p:ph type="title"/>
          </p:nvPr>
        </p:nvSpPr>
        <p:spPr/>
        <p:txBody>
          <a:bodyPr>
            <a:normAutofit/>
          </a:bodyPr>
          <a:lstStyle/>
          <a:p>
            <a:r>
              <a:rPr kumimoji="1" lang="zh-CN" altLang="en-US" sz="4000" dirty="0"/>
              <a:t>小结</a:t>
            </a:r>
          </a:p>
        </p:txBody>
      </p:sp>
    </p:spTree>
    <p:extLst>
      <p:ext uri="{BB962C8B-B14F-4D97-AF65-F5344CB8AC3E}">
        <p14:creationId xmlns:p14="http://schemas.microsoft.com/office/powerpoint/2010/main" val="41274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706156" y="1886300"/>
            <a:ext cx="10521387" cy="3678303"/>
          </a:xfrm>
        </p:spPr>
        <p:txBody>
          <a:bodyPr>
            <a:normAutofit/>
          </a:bodyPr>
          <a:lstStyle/>
          <a:p>
            <a:r>
              <a:rPr kumimoji="1" lang="en-US" altLang="zh-CN" sz="2000" dirty="0">
                <a:solidFill>
                  <a:schemeClr val="tx1"/>
                </a:solidFill>
              </a:rPr>
              <a:t>Prof.</a:t>
            </a:r>
            <a:r>
              <a:rPr kumimoji="1" lang="zh-CN" altLang="en-US" sz="2000" dirty="0">
                <a:solidFill>
                  <a:schemeClr val="tx1"/>
                </a:solidFill>
              </a:rPr>
              <a:t> </a:t>
            </a:r>
            <a:r>
              <a:rPr kumimoji="1" lang="en-US" altLang="zh-CN" sz="2000" dirty="0">
                <a:solidFill>
                  <a:schemeClr val="tx1"/>
                </a:solidFill>
              </a:rPr>
              <a:t>Long’s</a:t>
            </a:r>
            <a:r>
              <a:rPr kumimoji="1" lang="zh-CN" altLang="en-US" sz="2000" dirty="0">
                <a:solidFill>
                  <a:schemeClr val="tx1"/>
                </a:solidFill>
              </a:rPr>
              <a:t> </a:t>
            </a:r>
            <a:r>
              <a:rPr kumimoji="1" lang="en-US" altLang="zh-CN" sz="2000" dirty="0">
                <a:solidFill>
                  <a:schemeClr val="tx1"/>
                </a:solidFill>
              </a:rPr>
              <a:t>Lectures</a:t>
            </a:r>
            <a:r>
              <a:rPr kumimoji="1" lang="zh-CN" altLang="en-US" sz="2000" dirty="0">
                <a:solidFill>
                  <a:schemeClr val="tx1"/>
                </a:solidFill>
              </a:rPr>
              <a:t> </a:t>
            </a:r>
            <a:r>
              <a:rPr kumimoji="1" lang="en-US" altLang="zh-CN" sz="2000" dirty="0">
                <a:solidFill>
                  <a:schemeClr val="tx1"/>
                </a:solidFill>
              </a:rPr>
              <a:t>of</a:t>
            </a:r>
            <a:r>
              <a:rPr kumimoji="1" lang="zh-CN" altLang="en-US" sz="2000" dirty="0">
                <a:solidFill>
                  <a:schemeClr val="tx1"/>
                </a:solidFill>
              </a:rPr>
              <a:t> </a:t>
            </a:r>
            <a:r>
              <a:rPr kumimoji="1" lang="en-US" altLang="zh-CN" sz="2000" dirty="0">
                <a:solidFill>
                  <a:schemeClr val="tx1"/>
                </a:solidFill>
              </a:rPr>
              <a:t>course</a:t>
            </a:r>
            <a:r>
              <a:rPr kumimoji="1" lang="zh-CN" altLang="en-US" sz="2000" dirty="0">
                <a:solidFill>
                  <a:schemeClr val="tx1"/>
                </a:solidFill>
              </a:rPr>
              <a:t> </a:t>
            </a:r>
            <a:r>
              <a:rPr kumimoji="1" lang="en-US" altLang="zh-CN" sz="2000" dirty="0">
                <a:solidFill>
                  <a:schemeClr val="tx1"/>
                </a:solidFill>
              </a:rPr>
              <a:t>Machine</a:t>
            </a:r>
            <a:r>
              <a:rPr kumimoji="1" lang="zh-CN" altLang="en-US" sz="2000" dirty="0">
                <a:solidFill>
                  <a:schemeClr val="tx1"/>
                </a:solidFill>
              </a:rPr>
              <a:t> </a:t>
            </a:r>
            <a:r>
              <a:rPr kumimoji="1" lang="en-US" altLang="zh-CN" sz="2000" dirty="0">
                <a:solidFill>
                  <a:schemeClr val="tx1"/>
                </a:solidFill>
              </a:rPr>
              <a:t>Learning</a:t>
            </a:r>
          </a:p>
          <a:p>
            <a:r>
              <a:rPr lang="en" altLang="zh-CN" sz="2000" b="0" i="0" dirty="0" err="1">
                <a:solidFill>
                  <a:srgbClr val="222222"/>
                </a:solidFill>
                <a:effectLst/>
                <a:latin typeface="Arial" panose="020B0604020202020204" pitchFamily="34" charset="0"/>
              </a:rPr>
              <a:t>Mohri</a:t>
            </a:r>
            <a:r>
              <a:rPr lang="en" altLang="zh-CN" sz="2000" b="0" i="0" dirty="0">
                <a:solidFill>
                  <a:srgbClr val="222222"/>
                </a:solidFill>
                <a:effectLst/>
                <a:latin typeface="Arial" panose="020B0604020202020204" pitchFamily="34" charset="0"/>
              </a:rPr>
              <a:t> M, </a:t>
            </a:r>
            <a:r>
              <a:rPr lang="en" altLang="zh-CN" sz="2000" b="0" i="0" dirty="0" err="1">
                <a:solidFill>
                  <a:srgbClr val="222222"/>
                </a:solidFill>
                <a:effectLst/>
                <a:latin typeface="Arial" panose="020B0604020202020204" pitchFamily="34" charset="0"/>
              </a:rPr>
              <a:t>Rostamizadeh</a:t>
            </a:r>
            <a:r>
              <a:rPr lang="en" altLang="zh-CN" sz="2000" b="0" i="0" dirty="0">
                <a:solidFill>
                  <a:srgbClr val="222222"/>
                </a:solidFill>
                <a:effectLst/>
                <a:latin typeface="Arial" panose="020B0604020202020204" pitchFamily="34" charset="0"/>
              </a:rPr>
              <a:t> A, Talwalkar A. Foundations of machine learning[M]. MIT press, 2018.</a:t>
            </a:r>
          </a:p>
          <a:p>
            <a:r>
              <a:rPr kumimoji="1" lang="en-US" altLang="zh-CN" sz="2000" dirty="0">
                <a:solidFill>
                  <a:schemeClr val="tx1"/>
                </a:solidFill>
                <a:hlinkClick r:id="rId3"/>
              </a:rPr>
              <a:t>https://scikit-learn.org/</a:t>
            </a:r>
            <a:endParaRPr kumimoji="1" lang="en-US" altLang="zh-CN" sz="2000" dirty="0">
              <a:solidFill>
                <a:schemeClr val="tx1"/>
              </a:solidFill>
            </a:endParaRPr>
          </a:p>
          <a:p>
            <a:r>
              <a:rPr kumimoji="1" lang="en-US" altLang="zh-CN" sz="2000" dirty="0">
                <a:solidFill>
                  <a:schemeClr val="tx1"/>
                </a:solidFill>
                <a:hlinkClick r:id="rId4"/>
              </a:rPr>
              <a:t>https://arxiv.org/abs/1603.02754</a:t>
            </a:r>
            <a:endParaRPr kumimoji="1" lang="en-US" altLang="zh-CN" sz="2000" dirty="0">
              <a:solidFill>
                <a:schemeClr val="tx1"/>
              </a:solidFill>
            </a:endParaRPr>
          </a:p>
          <a:p>
            <a:r>
              <a:rPr kumimoji="1" lang="en-US" altLang="zh-CN" sz="2000" dirty="0">
                <a:solidFill>
                  <a:schemeClr val="tx1"/>
                </a:solidFill>
                <a:hlinkClick r:id="rId4"/>
              </a:rPr>
              <a:t>https://arxiv.org/abs/1603.02754</a:t>
            </a:r>
            <a:endParaRPr kumimoji="1" lang="en-US" altLang="zh-CN" sz="2000" dirty="0">
              <a:solidFill>
                <a:schemeClr val="tx1"/>
              </a:solidFill>
            </a:endParaRPr>
          </a:p>
          <a:p>
            <a:r>
              <a:rPr kumimoji="1" lang="en-US" altLang="zh-CN" sz="2000" dirty="0">
                <a:solidFill>
                  <a:schemeClr val="tx1"/>
                </a:solidFill>
                <a:hlinkClick r:id="rId5"/>
              </a:rPr>
              <a:t>https://www.showmeai.tech</a:t>
            </a:r>
            <a:r>
              <a:rPr kumimoji="1" lang="zh-CN" altLang="en-US" sz="2000" dirty="0">
                <a:solidFill>
                  <a:schemeClr val="tx1"/>
                </a:solidFill>
              </a:rPr>
              <a:t> </a:t>
            </a:r>
            <a:endParaRPr kumimoji="1" lang="en-US" altLang="zh-CN" sz="2000" dirty="0">
              <a:solidFill>
                <a:schemeClr val="tx1"/>
              </a:solidFill>
            </a:endParaRPr>
          </a:p>
          <a:p>
            <a:endParaRPr kumimoji="1" lang="en-US" altLang="zh-CN" sz="20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参考资料</a:t>
            </a:r>
          </a:p>
        </p:txBody>
      </p:sp>
    </p:spTree>
    <p:extLst>
      <p:ext uri="{BB962C8B-B14F-4D97-AF65-F5344CB8AC3E}">
        <p14:creationId xmlns:p14="http://schemas.microsoft.com/office/powerpoint/2010/main" val="2202102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A6FF1-38C6-BF40-AA54-FC2C1268CA34}"/>
              </a:ext>
            </a:extLst>
          </p:cNvPr>
          <p:cNvSpPr>
            <a:spLocks noGrp="1"/>
          </p:cNvSpPr>
          <p:nvPr>
            <p:ph type="ctrTitle"/>
          </p:nvPr>
        </p:nvSpPr>
        <p:spPr>
          <a:xfrm>
            <a:off x="963168" y="1614314"/>
            <a:ext cx="10265664" cy="1356406"/>
          </a:xfrm>
        </p:spPr>
        <p:txBody>
          <a:bodyPr>
            <a:normAutofit/>
          </a:bodyPr>
          <a:lstStyle/>
          <a:p>
            <a:pPr algn="ctr"/>
            <a:r>
              <a:rPr kumimoji="1" lang="zh-CN" altLang="en-US" sz="4400" dirty="0"/>
              <a:t>谢谢！</a:t>
            </a:r>
          </a:p>
        </p:txBody>
      </p:sp>
    </p:spTree>
    <p:extLst>
      <p:ext uri="{BB962C8B-B14F-4D97-AF65-F5344CB8AC3E}">
        <p14:creationId xmlns:p14="http://schemas.microsoft.com/office/powerpoint/2010/main" val="143330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4986374" cy="4334976"/>
          </a:xfrm>
        </p:spPr>
        <p:txBody>
          <a:bodyPr>
            <a:normAutofit fontScale="92500"/>
          </a:bodyPr>
          <a:lstStyle/>
          <a:p>
            <a:r>
              <a:rPr kumimoji="1" lang="zh-CN" altLang="en-US" sz="2000" dirty="0">
                <a:solidFill>
                  <a:schemeClr val="tx1"/>
                </a:solidFill>
              </a:rPr>
              <a:t>机器学习流程</a:t>
            </a:r>
            <a:endParaRPr kumimoji="1" lang="en-US" altLang="zh-CN" sz="2000" dirty="0">
              <a:solidFill>
                <a:schemeClr val="tx1"/>
              </a:solidFill>
            </a:endParaRPr>
          </a:p>
          <a:p>
            <a:pPr lvl="1"/>
            <a:r>
              <a:rPr kumimoji="1" lang="zh-CN" altLang="en-US" sz="1800" dirty="0">
                <a:solidFill>
                  <a:schemeClr val="tx1"/>
                </a:solidFill>
              </a:rPr>
              <a:t>数据收集和处理</a:t>
            </a:r>
            <a:endParaRPr kumimoji="1" lang="en-US" altLang="zh-CN" sz="1800" dirty="0">
              <a:solidFill>
                <a:schemeClr val="tx1"/>
              </a:solidFill>
            </a:endParaRPr>
          </a:p>
          <a:p>
            <a:pPr lvl="1"/>
            <a:r>
              <a:rPr kumimoji="1" lang="zh-CN" altLang="en-US" sz="1800" dirty="0">
                <a:solidFill>
                  <a:schemeClr val="tx1"/>
                </a:solidFill>
              </a:rPr>
              <a:t>建模过程</a:t>
            </a:r>
            <a:endParaRPr kumimoji="1" lang="en-US" altLang="zh-CN" sz="1800" dirty="0">
              <a:solidFill>
                <a:schemeClr val="tx1"/>
              </a:solidFill>
            </a:endParaRPr>
          </a:p>
          <a:p>
            <a:pPr lvl="2"/>
            <a:r>
              <a:rPr kumimoji="1" lang="zh-CN" altLang="en-US" sz="1600" dirty="0">
                <a:solidFill>
                  <a:schemeClr val="tx1"/>
                </a:solidFill>
              </a:rPr>
              <a:t>数据集划分</a:t>
            </a:r>
            <a:endParaRPr kumimoji="1" lang="en-US" altLang="zh-CN" sz="1600" dirty="0">
              <a:solidFill>
                <a:schemeClr val="tx1"/>
              </a:solidFill>
            </a:endParaRPr>
          </a:p>
          <a:p>
            <a:pPr lvl="2"/>
            <a:r>
              <a:rPr kumimoji="1" lang="zh-CN" altLang="en-US" sz="1600" dirty="0">
                <a:solidFill>
                  <a:schemeClr val="tx1"/>
                </a:solidFill>
              </a:rPr>
              <a:t>模型选择</a:t>
            </a:r>
            <a:endParaRPr kumimoji="1" lang="en-US" altLang="zh-CN" sz="1600" dirty="0">
              <a:solidFill>
                <a:schemeClr val="tx1"/>
              </a:solidFill>
            </a:endParaRPr>
          </a:p>
          <a:p>
            <a:pPr lvl="2"/>
            <a:r>
              <a:rPr kumimoji="1" lang="zh-CN" altLang="en-US" sz="1600" dirty="0">
                <a:solidFill>
                  <a:schemeClr val="tx1"/>
                </a:solidFill>
              </a:rPr>
              <a:t>模型优化</a:t>
            </a:r>
            <a:endParaRPr kumimoji="1" lang="en-US" altLang="zh-CN" sz="1600" dirty="0">
              <a:solidFill>
                <a:schemeClr val="tx1"/>
              </a:solidFill>
            </a:endParaRPr>
          </a:p>
          <a:p>
            <a:pPr lvl="2"/>
            <a:r>
              <a:rPr kumimoji="1" lang="zh-CN" altLang="en-US" sz="1600" dirty="0">
                <a:solidFill>
                  <a:schemeClr val="tx1"/>
                </a:solidFill>
              </a:rPr>
              <a:t>模型评估</a:t>
            </a:r>
            <a:endParaRPr kumimoji="1" lang="en-US" altLang="zh-CN" sz="1600" dirty="0">
              <a:solidFill>
                <a:schemeClr val="tx1"/>
              </a:solidFill>
            </a:endParaRPr>
          </a:p>
          <a:p>
            <a:pPr lvl="2"/>
            <a:r>
              <a:rPr kumimoji="1" lang="zh-CN" altLang="en-US" sz="1600" dirty="0">
                <a:solidFill>
                  <a:schemeClr val="tx1"/>
                </a:solidFill>
              </a:rPr>
              <a:t>迭代调优，得到最终模型</a:t>
            </a:r>
            <a:endParaRPr kumimoji="1" lang="en-US" altLang="zh-CN" sz="1600" dirty="0">
              <a:solidFill>
                <a:schemeClr val="tx1"/>
              </a:solidFill>
            </a:endParaRPr>
          </a:p>
          <a:p>
            <a:pPr lvl="1"/>
            <a:r>
              <a:rPr kumimoji="1" lang="zh-CN" altLang="en-US" sz="1800" dirty="0">
                <a:solidFill>
                  <a:schemeClr val="tx1"/>
                </a:solidFill>
              </a:rPr>
              <a:t>最终预测</a:t>
            </a:r>
            <a:endParaRPr kumimoji="1" lang="en-US" altLang="zh-CN" sz="1800" dirty="0">
              <a:solidFill>
                <a:schemeClr val="tx1"/>
              </a:solidFill>
            </a:endParaRPr>
          </a:p>
          <a:p>
            <a:pPr lvl="2"/>
            <a:r>
              <a:rPr kumimoji="1" lang="zh-CN" altLang="en-US" sz="1600" dirty="0">
                <a:solidFill>
                  <a:schemeClr val="tx1"/>
                </a:solidFill>
              </a:rPr>
              <a:t>使用最终模型在测试数据做出预测，评估性能</a:t>
            </a:r>
            <a:endParaRPr kumimoji="1" lang="en-US" altLang="zh-CN" sz="1600" dirty="0">
              <a:solidFill>
                <a:schemeClr val="tx1"/>
              </a:solidFill>
            </a:endParaRPr>
          </a:p>
          <a:p>
            <a:pPr lvl="2"/>
            <a:r>
              <a:rPr kumimoji="1" lang="zh-CN" altLang="en-US" sz="1600" dirty="0">
                <a:solidFill>
                  <a:schemeClr val="tx1"/>
                </a:solidFill>
              </a:rPr>
              <a:t>本次比赛将用</a:t>
            </a:r>
            <a:r>
              <a:rPr kumimoji="1" lang="en-US" altLang="zh-CN" sz="1600" dirty="0">
                <a:solidFill>
                  <a:schemeClr val="tx1"/>
                </a:solidFill>
              </a:rPr>
              <a:t>Kaggle</a:t>
            </a:r>
            <a:r>
              <a:rPr kumimoji="1" lang="zh-CN" altLang="en-US" sz="1600" dirty="0">
                <a:solidFill>
                  <a:schemeClr val="tx1"/>
                </a:solidFill>
              </a:rPr>
              <a:t>平台完成此步骤</a:t>
            </a:r>
            <a:r>
              <a:rPr lang="en" altLang="zh-CN" sz="1600" dirty="0">
                <a:solidFill>
                  <a:schemeClr val="tx1"/>
                </a:solidFill>
                <a:effectLst/>
                <a:latin typeface="Gill Sans MT" panose="020B0502020104020203" pitchFamily="34" charset="0"/>
              </a:rPr>
              <a:t>https://</a:t>
            </a:r>
            <a:r>
              <a:rPr lang="en" altLang="zh-CN" sz="1600" dirty="0" err="1">
                <a:solidFill>
                  <a:schemeClr val="tx1"/>
                </a:solidFill>
                <a:effectLst/>
                <a:latin typeface="Gill Sans MT" panose="020B0502020104020203" pitchFamily="34" charset="0"/>
              </a:rPr>
              <a:t>www.kaggle.com</a:t>
            </a:r>
            <a:r>
              <a:rPr lang="en" altLang="zh-CN" sz="1600" dirty="0">
                <a:solidFill>
                  <a:schemeClr val="tx1"/>
                </a:solidFill>
                <a:effectLst/>
                <a:latin typeface="Gill Sans MT" panose="020B0502020104020203" pitchFamily="34" charset="0"/>
              </a:rPr>
              <a:t>/</a:t>
            </a:r>
          </a:p>
          <a:p>
            <a:pPr lvl="2"/>
            <a:endParaRPr kumimoji="1" lang="en-US" altLang="zh-CN" sz="16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机器学习简介</a:t>
            </a:r>
          </a:p>
        </p:txBody>
      </p:sp>
      <p:pic>
        <p:nvPicPr>
          <p:cNvPr id="3074" name="Picture 2" descr="Machine Learning Process | Aman Kharwal">
            <a:extLst>
              <a:ext uri="{FF2B5EF4-FFF2-40B4-BE49-F238E27FC236}">
                <a16:creationId xmlns:a16="http://schemas.microsoft.com/office/drawing/2014/main" id="{3535375F-A920-DB96-318E-F056128A9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241" y="1101024"/>
            <a:ext cx="5489892" cy="46630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7B7CB92-B713-2E8C-A458-E2B522F4D5F1}"/>
              </a:ext>
            </a:extLst>
          </p:cNvPr>
          <p:cNvSpPr/>
          <p:nvPr/>
        </p:nvSpPr>
        <p:spPr>
          <a:xfrm>
            <a:off x="7910623" y="2466753"/>
            <a:ext cx="1446028" cy="297712"/>
          </a:xfrm>
          <a:prstGeom prst="rect">
            <a:avLst/>
          </a:prstGeom>
          <a:solidFill>
            <a:srgbClr val="E3F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3098AD5A-9B32-ADEB-E513-1DFA48E3C106}"/>
              </a:ext>
            </a:extLst>
          </p:cNvPr>
          <p:cNvSpPr txBox="1"/>
          <p:nvPr/>
        </p:nvSpPr>
        <p:spPr>
          <a:xfrm>
            <a:off x="8016949" y="2456688"/>
            <a:ext cx="1339702" cy="307777"/>
          </a:xfrm>
          <a:prstGeom prst="rect">
            <a:avLst/>
          </a:prstGeom>
          <a:noFill/>
        </p:spPr>
        <p:txBody>
          <a:bodyPr wrap="square" rtlCol="0">
            <a:spAutoFit/>
          </a:bodyPr>
          <a:lstStyle/>
          <a:p>
            <a:r>
              <a:rPr kumimoji="1" lang="en-US" altLang="zh-CN" sz="1400" dirty="0"/>
              <a:t>Model</a:t>
            </a:r>
            <a:r>
              <a:rPr kumimoji="1" lang="zh-CN" altLang="en-US" sz="1400" dirty="0"/>
              <a:t> </a:t>
            </a:r>
            <a:r>
              <a:rPr kumimoji="1" lang="en-US" altLang="zh-CN" sz="1400" dirty="0"/>
              <a:t>selection</a:t>
            </a:r>
            <a:endParaRPr kumimoji="1" lang="zh-CN" altLang="en-US" sz="1400" dirty="0"/>
          </a:p>
        </p:txBody>
      </p:sp>
      <p:sp>
        <p:nvSpPr>
          <p:cNvPr id="7" name="矩形 6">
            <a:extLst>
              <a:ext uri="{FF2B5EF4-FFF2-40B4-BE49-F238E27FC236}">
                <a16:creationId xmlns:a16="http://schemas.microsoft.com/office/drawing/2014/main" id="{3EDA0F43-994B-6E05-145F-4D14BD2729F6}"/>
              </a:ext>
            </a:extLst>
          </p:cNvPr>
          <p:cNvSpPr/>
          <p:nvPr/>
        </p:nvSpPr>
        <p:spPr>
          <a:xfrm>
            <a:off x="6847367" y="3519377"/>
            <a:ext cx="1541721" cy="393404"/>
          </a:xfrm>
          <a:prstGeom prst="rect">
            <a:avLst/>
          </a:prstGeom>
          <a:solidFill>
            <a:srgbClr val="F1F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B311A70-3014-9D9C-28B3-370A48D84DF0}"/>
              </a:ext>
            </a:extLst>
          </p:cNvPr>
          <p:cNvSpPr/>
          <p:nvPr/>
        </p:nvSpPr>
        <p:spPr>
          <a:xfrm>
            <a:off x="8956157" y="3472499"/>
            <a:ext cx="1541721" cy="393404"/>
          </a:xfrm>
          <a:prstGeom prst="rect">
            <a:avLst/>
          </a:prstGeom>
          <a:solidFill>
            <a:srgbClr val="F1F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1D4F06A-891E-1BE0-D358-849255450A6F}"/>
              </a:ext>
            </a:extLst>
          </p:cNvPr>
          <p:cNvSpPr txBox="1"/>
          <p:nvPr/>
        </p:nvSpPr>
        <p:spPr>
          <a:xfrm>
            <a:off x="6824806" y="3532466"/>
            <a:ext cx="1776934" cy="307777"/>
          </a:xfrm>
          <a:prstGeom prst="rect">
            <a:avLst/>
          </a:prstGeom>
          <a:noFill/>
        </p:spPr>
        <p:txBody>
          <a:bodyPr wrap="square" rtlCol="0">
            <a:spAutoFit/>
          </a:bodyPr>
          <a:lstStyle/>
          <a:p>
            <a:r>
              <a:rPr kumimoji="1" lang="en-US" altLang="zh-CN" sz="1400" dirty="0"/>
              <a:t>Model</a:t>
            </a:r>
            <a:r>
              <a:rPr kumimoji="1" lang="zh-CN" altLang="en-US" sz="1400" dirty="0"/>
              <a:t> </a:t>
            </a:r>
            <a:r>
              <a:rPr kumimoji="1" lang="en-US" altLang="zh-CN" sz="1400" dirty="0"/>
              <a:t>optimization</a:t>
            </a:r>
            <a:endParaRPr kumimoji="1" lang="zh-CN" altLang="en-US" sz="1400" dirty="0"/>
          </a:p>
        </p:txBody>
      </p:sp>
      <p:sp>
        <p:nvSpPr>
          <p:cNvPr id="11" name="文本框 10">
            <a:extLst>
              <a:ext uri="{FF2B5EF4-FFF2-40B4-BE49-F238E27FC236}">
                <a16:creationId xmlns:a16="http://schemas.microsoft.com/office/drawing/2014/main" id="{943D0DA1-2C6D-3991-3D86-DE9D97CB8760}"/>
              </a:ext>
            </a:extLst>
          </p:cNvPr>
          <p:cNvSpPr txBox="1"/>
          <p:nvPr/>
        </p:nvSpPr>
        <p:spPr>
          <a:xfrm>
            <a:off x="9053681" y="3532466"/>
            <a:ext cx="1776934" cy="307777"/>
          </a:xfrm>
          <a:prstGeom prst="rect">
            <a:avLst/>
          </a:prstGeom>
          <a:noFill/>
        </p:spPr>
        <p:txBody>
          <a:bodyPr wrap="square" rtlCol="0">
            <a:spAutoFit/>
          </a:bodyPr>
          <a:lstStyle/>
          <a:p>
            <a:r>
              <a:rPr kumimoji="1" lang="en-US" altLang="zh-CN" sz="1400" dirty="0"/>
              <a:t>Model</a:t>
            </a:r>
            <a:r>
              <a:rPr kumimoji="1" lang="zh-CN" altLang="en-US" sz="1400" dirty="0"/>
              <a:t> </a:t>
            </a:r>
            <a:r>
              <a:rPr kumimoji="1" lang="en-US" altLang="zh-CN" sz="1400" dirty="0"/>
              <a:t>evaluation</a:t>
            </a:r>
            <a:endParaRPr kumimoji="1" lang="zh-CN" altLang="en-US" sz="1400" dirty="0"/>
          </a:p>
        </p:txBody>
      </p:sp>
    </p:spTree>
    <p:extLst>
      <p:ext uri="{BB962C8B-B14F-4D97-AF65-F5344CB8AC3E}">
        <p14:creationId xmlns:p14="http://schemas.microsoft.com/office/powerpoint/2010/main" val="366377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5" y="1608624"/>
            <a:ext cx="9882313" cy="4815440"/>
          </a:xfrm>
        </p:spPr>
        <p:txBody>
          <a:bodyPr>
            <a:normAutofit/>
          </a:bodyPr>
          <a:lstStyle/>
          <a:p>
            <a:r>
              <a:rPr kumimoji="1" lang="zh-CN" altLang="en-US" sz="2000" dirty="0">
                <a:solidFill>
                  <a:schemeClr val="tx1"/>
                </a:solidFill>
              </a:rPr>
              <a:t>数据集划分</a:t>
            </a:r>
            <a:endParaRPr kumimoji="1" lang="en-US" altLang="zh-CN" sz="2000" dirty="0">
              <a:solidFill>
                <a:schemeClr val="tx1"/>
              </a:solidFill>
            </a:endParaRPr>
          </a:p>
          <a:p>
            <a:pPr lvl="1"/>
            <a:r>
              <a:rPr kumimoji="1" lang="zh-CN" altLang="en-US" sz="1800" dirty="0">
                <a:solidFill>
                  <a:schemeClr val="tx1"/>
                </a:solidFill>
              </a:rPr>
              <a:t>衡量机器学习的主要标准是算法在未知数据上的表现</a:t>
            </a:r>
            <a:endParaRPr kumimoji="1" lang="en-US" altLang="zh-CN" sz="1800" dirty="0">
              <a:solidFill>
                <a:schemeClr val="tx1"/>
              </a:solidFill>
            </a:endParaRPr>
          </a:p>
          <a:p>
            <a:pPr marL="323992" lvl="1" indent="0">
              <a:buNone/>
            </a:pPr>
            <a:r>
              <a:rPr kumimoji="1" lang="zh-CN" altLang="en-US" sz="1800" dirty="0">
                <a:solidFill>
                  <a:schemeClr val="tx1"/>
                </a:solidFill>
              </a:rPr>
              <a:t>（泛化能力</a:t>
            </a:r>
            <a:r>
              <a:rPr kumimoji="1" lang="en-US" altLang="zh-CN" sz="1800" dirty="0">
                <a:solidFill>
                  <a:schemeClr val="tx1"/>
                </a:solidFill>
              </a:rPr>
              <a:t>-Generalization</a:t>
            </a:r>
            <a:r>
              <a:rPr kumimoji="1" lang="zh-CN" altLang="en-US" sz="1800" dirty="0">
                <a:solidFill>
                  <a:schemeClr val="tx1"/>
                </a:solidFill>
              </a:rPr>
              <a:t>）未知数据</a:t>
            </a:r>
            <a:r>
              <a:rPr kumimoji="1" lang="en-US" altLang="zh-CN" sz="1800" dirty="0">
                <a:solidFill>
                  <a:schemeClr val="tx1"/>
                </a:solidFill>
                <a:sym typeface="Wingdings" pitchFamily="2" charset="2"/>
              </a:rPr>
              <a:t></a:t>
            </a:r>
            <a:r>
              <a:rPr kumimoji="1" lang="zh-CN" altLang="en-US" sz="1800" dirty="0">
                <a:solidFill>
                  <a:schemeClr val="tx1"/>
                </a:solidFill>
                <a:sym typeface="Wingdings" pitchFamily="2" charset="2"/>
              </a:rPr>
              <a:t>测试集</a:t>
            </a:r>
            <a:endParaRPr kumimoji="1" lang="en-US" altLang="zh-CN" sz="1800" dirty="0">
              <a:solidFill>
                <a:schemeClr val="tx1"/>
              </a:solidFill>
            </a:endParaRPr>
          </a:p>
          <a:p>
            <a:pPr lvl="1"/>
            <a:r>
              <a:rPr kumimoji="1" lang="zh-CN" altLang="en-US" sz="1800" dirty="0">
                <a:solidFill>
                  <a:schemeClr val="tx1"/>
                </a:solidFill>
              </a:rPr>
              <a:t>最简单的划分方式：训练集</a:t>
            </a:r>
            <a:r>
              <a:rPr kumimoji="1" lang="en-US" altLang="zh-CN" sz="1800" dirty="0">
                <a:solidFill>
                  <a:schemeClr val="tx1"/>
                </a:solidFill>
              </a:rPr>
              <a:t>+</a:t>
            </a:r>
            <a:r>
              <a:rPr kumimoji="1" lang="zh-CN" altLang="en-US" sz="1800" dirty="0">
                <a:solidFill>
                  <a:schemeClr val="tx1"/>
                </a:solidFill>
              </a:rPr>
              <a:t>测试集</a:t>
            </a:r>
            <a:endParaRPr kumimoji="1" lang="en-US" altLang="zh-CN" sz="1800" dirty="0">
              <a:solidFill>
                <a:schemeClr val="tx1"/>
              </a:solidFill>
            </a:endParaRPr>
          </a:p>
          <a:p>
            <a:pPr lvl="2"/>
            <a:r>
              <a:rPr kumimoji="1" lang="zh-CN" altLang="en-US" sz="1600" dirty="0">
                <a:solidFill>
                  <a:schemeClr val="tx1"/>
                </a:solidFill>
              </a:rPr>
              <a:t>训练集：用来优化模型参数</a:t>
            </a:r>
            <a:endParaRPr kumimoji="1" lang="en-US" altLang="zh-CN" sz="1600" dirty="0">
              <a:solidFill>
                <a:schemeClr val="tx1"/>
              </a:solidFill>
            </a:endParaRPr>
          </a:p>
          <a:p>
            <a:pPr lvl="2"/>
            <a:r>
              <a:rPr kumimoji="1" lang="zh-CN" altLang="en-US" sz="1600" dirty="0">
                <a:solidFill>
                  <a:schemeClr val="tx1"/>
                </a:solidFill>
              </a:rPr>
              <a:t>测试集：用来测试模型的性能</a:t>
            </a:r>
            <a:endParaRPr kumimoji="1" lang="en-US" altLang="zh-CN" sz="1600" dirty="0">
              <a:solidFill>
                <a:schemeClr val="tx1"/>
              </a:solidFill>
            </a:endParaRPr>
          </a:p>
          <a:p>
            <a:pPr lvl="2"/>
            <a:r>
              <a:rPr kumimoji="1" lang="zh-CN" altLang="en-US" sz="1600" dirty="0">
                <a:solidFill>
                  <a:schemeClr val="tx1"/>
                </a:solidFill>
              </a:rPr>
              <a:t>！学习算法不能获取测试集数据，否则模型在测试集上的表现将失去评价意义（</a:t>
            </a:r>
            <a:r>
              <a:rPr kumimoji="1" lang="zh-CN" altLang="en-US" sz="1600" dirty="0">
                <a:solidFill>
                  <a:srgbClr val="FF0000"/>
                </a:solidFill>
              </a:rPr>
              <a:t>数据泄露</a:t>
            </a:r>
            <a:r>
              <a:rPr kumimoji="1" lang="zh-CN" altLang="en-US" sz="1600" dirty="0">
                <a:solidFill>
                  <a:schemeClr val="tx1"/>
                </a:solidFill>
              </a:rPr>
              <a:t>）</a:t>
            </a:r>
            <a:endParaRPr kumimoji="1" lang="en-US" altLang="zh-CN" sz="1600" dirty="0">
              <a:solidFill>
                <a:schemeClr val="tx1"/>
              </a:solidFill>
            </a:endParaRPr>
          </a:p>
          <a:p>
            <a:pPr lvl="1"/>
            <a:r>
              <a:rPr kumimoji="1" lang="zh-CN" altLang="en-US" sz="1800" dirty="0">
                <a:solidFill>
                  <a:schemeClr val="tx1"/>
                </a:solidFill>
              </a:rPr>
              <a:t>三段式划分（添加验证集）：训练集</a:t>
            </a:r>
            <a:r>
              <a:rPr kumimoji="1" lang="en-US" altLang="zh-CN" sz="1800" dirty="0">
                <a:solidFill>
                  <a:schemeClr val="tx1"/>
                </a:solidFill>
              </a:rPr>
              <a:t>+</a:t>
            </a:r>
            <a:r>
              <a:rPr kumimoji="1" lang="zh-CN" altLang="en-US" sz="1800" dirty="0">
                <a:solidFill>
                  <a:schemeClr val="tx1"/>
                </a:solidFill>
              </a:rPr>
              <a:t>验证集</a:t>
            </a:r>
            <a:r>
              <a:rPr kumimoji="1" lang="en-US" altLang="zh-CN" sz="1800" dirty="0">
                <a:solidFill>
                  <a:schemeClr val="tx1"/>
                </a:solidFill>
              </a:rPr>
              <a:t>+</a:t>
            </a:r>
            <a:r>
              <a:rPr kumimoji="1" lang="zh-CN" altLang="en-US" sz="1800" dirty="0">
                <a:solidFill>
                  <a:schemeClr val="tx1"/>
                </a:solidFill>
              </a:rPr>
              <a:t>测试集</a:t>
            </a:r>
            <a:endParaRPr kumimoji="1" lang="en-US" altLang="zh-CN" sz="1800" dirty="0">
              <a:solidFill>
                <a:schemeClr val="tx1"/>
              </a:solidFill>
            </a:endParaRPr>
          </a:p>
          <a:p>
            <a:pPr lvl="2"/>
            <a:r>
              <a:rPr kumimoji="1" lang="zh-CN" altLang="en-US" sz="1600" dirty="0">
                <a:solidFill>
                  <a:schemeClr val="tx1"/>
                </a:solidFill>
              </a:rPr>
              <a:t>验证集：在模型优化的过程中，通过验证集评价模型，并选出表现最好的模型用于测试</a:t>
            </a:r>
            <a:endParaRPr kumimoji="1" lang="en-US" altLang="zh-CN" sz="1600" dirty="0">
              <a:solidFill>
                <a:schemeClr val="tx1"/>
              </a:solidFill>
            </a:endParaRPr>
          </a:p>
          <a:p>
            <a:pPr lvl="2"/>
            <a:r>
              <a:rPr kumimoji="1" lang="zh-CN" altLang="en-US" sz="1600" dirty="0">
                <a:solidFill>
                  <a:schemeClr val="tx1"/>
                </a:solidFill>
              </a:rPr>
              <a:t>方便在测试环节前了解模型性能</a:t>
            </a:r>
            <a:endParaRPr kumimoji="1" lang="en-US" altLang="zh-CN" sz="1600" dirty="0">
              <a:solidFill>
                <a:schemeClr val="tx1"/>
              </a:solidFill>
            </a:endParaRPr>
          </a:p>
          <a:p>
            <a:pPr lvl="2"/>
            <a:r>
              <a:rPr kumimoji="1" lang="zh-CN" altLang="en-US" sz="1600" dirty="0">
                <a:solidFill>
                  <a:schemeClr val="tx1"/>
                </a:solidFill>
              </a:rPr>
              <a:t>可通过验证集表现选取最优模型</a:t>
            </a:r>
            <a:endParaRPr kumimoji="1" lang="en-US" altLang="zh-CN" sz="1600" dirty="0">
              <a:solidFill>
                <a:schemeClr val="tx1"/>
              </a:solidFill>
            </a:endParaRPr>
          </a:p>
          <a:p>
            <a:pPr lvl="3"/>
            <a:endParaRPr kumimoji="1" lang="en-US" altLang="zh-CN" sz="1400" dirty="0">
              <a:solidFill>
                <a:schemeClr val="tx1"/>
              </a:solidFill>
            </a:endParaRPr>
          </a:p>
          <a:p>
            <a:pPr lvl="3"/>
            <a:endParaRPr kumimoji="1" lang="en-US" altLang="zh-CN" sz="1400" dirty="0">
              <a:solidFill>
                <a:schemeClr val="tx1"/>
              </a:solidFill>
            </a:endParaRPr>
          </a:p>
          <a:p>
            <a:pPr marL="629985" lvl="2" indent="0">
              <a:buNone/>
            </a:pPr>
            <a:endParaRPr kumimoji="1" lang="en-US" altLang="zh-CN" sz="1600" dirty="0">
              <a:solidFill>
                <a:schemeClr val="tx1"/>
              </a:solidFill>
            </a:endParaRPr>
          </a:p>
          <a:p>
            <a:pPr marL="629985" lvl="2" indent="0">
              <a:buNone/>
            </a:pPr>
            <a:endParaRPr kumimoji="1" lang="en-US" altLang="zh-CN" sz="16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数据集划分</a:t>
            </a:r>
          </a:p>
        </p:txBody>
      </p:sp>
      <p:pic>
        <p:nvPicPr>
          <p:cNvPr id="4" name="图片 3">
            <a:extLst>
              <a:ext uri="{FF2B5EF4-FFF2-40B4-BE49-F238E27FC236}">
                <a16:creationId xmlns:a16="http://schemas.microsoft.com/office/drawing/2014/main" id="{B8594432-BA7A-6206-6F86-0C7B6EC5DBB1}"/>
              </a:ext>
            </a:extLst>
          </p:cNvPr>
          <p:cNvPicPr>
            <a:picLocks noChangeAspect="1"/>
          </p:cNvPicPr>
          <p:nvPr/>
        </p:nvPicPr>
        <p:blipFill>
          <a:blip r:embed="rId3"/>
          <a:stretch>
            <a:fillRect/>
          </a:stretch>
        </p:blipFill>
        <p:spPr>
          <a:xfrm>
            <a:off x="5211489" y="769243"/>
            <a:ext cx="6689651" cy="1139940"/>
          </a:xfrm>
          <a:prstGeom prst="rect">
            <a:avLst/>
          </a:prstGeom>
        </p:spPr>
      </p:pic>
      <p:pic>
        <p:nvPicPr>
          <p:cNvPr id="6" name="图片 5">
            <a:extLst>
              <a:ext uri="{FF2B5EF4-FFF2-40B4-BE49-F238E27FC236}">
                <a16:creationId xmlns:a16="http://schemas.microsoft.com/office/drawing/2014/main" id="{EC429B0A-5A8B-3F2D-2926-45F1559BC298}"/>
              </a:ext>
            </a:extLst>
          </p:cNvPr>
          <p:cNvPicPr>
            <a:picLocks noChangeAspect="1"/>
          </p:cNvPicPr>
          <p:nvPr/>
        </p:nvPicPr>
        <p:blipFill>
          <a:blip r:embed="rId4"/>
          <a:stretch>
            <a:fillRect/>
          </a:stretch>
        </p:blipFill>
        <p:spPr>
          <a:xfrm>
            <a:off x="5399566" y="5480154"/>
            <a:ext cx="6572694" cy="1162807"/>
          </a:xfrm>
          <a:prstGeom prst="rect">
            <a:avLst/>
          </a:prstGeom>
        </p:spPr>
      </p:pic>
    </p:spTree>
    <p:extLst>
      <p:ext uri="{BB962C8B-B14F-4D97-AF65-F5344CB8AC3E}">
        <p14:creationId xmlns:p14="http://schemas.microsoft.com/office/powerpoint/2010/main" val="290350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5" y="1608624"/>
            <a:ext cx="9882313" cy="4815440"/>
          </a:xfrm>
        </p:spPr>
        <p:txBody>
          <a:bodyPr>
            <a:normAutofit/>
          </a:bodyPr>
          <a:lstStyle/>
          <a:p>
            <a:r>
              <a:rPr kumimoji="1" lang="zh-CN" altLang="en-US" sz="2000" dirty="0">
                <a:solidFill>
                  <a:schemeClr val="tx1"/>
                </a:solidFill>
              </a:rPr>
              <a:t>数据集划分</a:t>
            </a:r>
            <a:r>
              <a:rPr kumimoji="1" lang="en-US" altLang="zh-CN" sz="2000" dirty="0">
                <a:solidFill>
                  <a:schemeClr val="tx1"/>
                </a:solidFill>
              </a:rPr>
              <a:t>-</a:t>
            </a:r>
            <a:r>
              <a:rPr kumimoji="1" lang="zh-CN" altLang="en-US" sz="2000" dirty="0">
                <a:solidFill>
                  <a:schemeClr val="tx1"/>
                </a:solidFill>
              </a:rPr>
              <a:t>交叉验证（</a:t>
            </a:r>
            <a:r>
              <a:rPr kumimoji="1" lang="en-US" altLang="zh-CN" sz="2000" dirty="0">
                <a:solidFill>
                  <a:schemeClr val="tx1"/>
                </a:solidFill>
              </a:rPr>
              <a:t>Cross</a:t>
            </a:r>
            <a:r>
              <a:rPr kumimoji="1" lang="zh-CN" altLang="en-US" sz="2000" dirty="0">
                <a:solidFill>
                  <a:schemeClr val="tx1"/>
                </a:solidFill>
              </a:rPr>
              <a:t> </a:t>
            </a:r>
            <a:r>
              <a:rPr kumimoji="1" lang="en-US" altLang="zh-CN" sz="2000" dirty="0">
                <a:solidFill>
                  <a:schemeClr val="tx1"/>
                </a:solidFill>
              </a:rPr>
              <a:t>Validation</a:t>
            </a:r>
            <a:r>
              <a:rPr kumimoji="1" lang="zh-CN" altLang="en-US" sz="2000" dirty="0">
                <a:solidFill>
                  <a:schemeClr val="tx1"/>
                </a:solidFill>
              </a:rPr>
              <a:t>）</a:t>
            </a:r>
            <a:endParaRPr kumimoji="1" lang="en-US" altLang="zh-CN" sz="2000" dirty="0">
              <a:solidFill>
                <a:schemeClr val="tx1"/>
              </a:solidFill>
            </a:endParaRPr>
          </a:p>
          <a:p>
            <a:pPr lvl="1"/>
            <a:r>
              <a:rPr kumimoji="1" lang="zh-CN" altLang="en-US" dirty="0">
                <a:solidFill>
                  <a:schemeClr val="tx1"/>
                </a:solidFill>
              </a:rPr>
              <a:t>为了最大化的利用训练数据，我们也可以在模型训练过程中依次选取训练集各个子集作为验证集，其余数据用作训练集</a:t>
            </a:r>
            <a:endParaRPr kumimoji="1" lang="en-US" altLang="zh-CN" dirty="0">
              <a:solidFill>
                <a:schemeClr val="tx1"/>
              </a:solidFill>
            </a:endParaRPr>
          </a:p>
          <a:p>
            <a:pPr lvl="1"/>
            <a:r>
              <a:rPr kumimoji="1" lang="zh-CN" altLang="en-US" dirty="0">
                <a:solidFill>
                  <a:schemeClr val="tx1"/>
                </a:solidFill>
              </a:rPr>
              <a:t>例：</a:t>
            </a:r>
            <a:r>
              <a:rPr kumimoji="1" lang="en-US" altLang="zh-CN" dirty="0">
                <a:solidFill>
                  <a:schemeClr val="tx1"/>
                </a:solidFill>
              </a:rPr>
              <a:t>5-</a:t>
            </a:r>
            <a:r>
              <a:rPr kumimoji="1" lang="zh-CN" altLang="en-US" dirty="0">
                <a:solidFill>
                  <a:schemeClr val="tx1"/>
                </a:solidFill>
              </a:rPr>
              <a:t>折交叉验证</a:t>
            </a:r>
            <a:endParaRPr kumimoji="1" lang="en-US" altLang="zh-CN" sz="1600" dirty="0">
              <a:solidFill>
                <a:schemeClr val="tx1"/>
              </a:solidFill>
            </a:endParaRPr>
          </a:p>
          <a:p>
            <a:pPr marL="629985" lvl="2" indent="0">
              <a:buNone/>
            </a:pPr>
            <a:endParaRPr kumimoji="1" lang="en-US" altLang="zh-CN" sz="16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数据集划分</a:t>
            </a:r>
          </a:p>
        </p:txBody>
      </p:sp>
      <p:pic>
        <p:nvPicPr>
          <p:cNvPr id="5" name="图片 4">
            <a:extLst>
              <a:ext uri="{FF2B5EF4-FFF2-40B4-BE49-F238E27FC236}">
                <a16:creationId xmlns:a16="http://schemas.microsoft.com/office/drawing/2014/main" id="{8E91C5E4-CED6-05C8-C408-76DC4392DCEC}"/>
              </a:ext>
            </a:extLst>
          </p:cNvPr>
          <p:cNvPicPr>
            <a:picLocks noChangeAspect="1"/>
          </p:cNvPicPr>
          <p:nvPr/>
        </p:nvPicPr>
        <p:blipFill>
          <a:blip r:embed="rId3"/>
          <a:stretch>
            <a:fillRect/>
          </a:stretch>
        </p:blipFill>
        <p:spPr>
          <a:xfrm>
            <a:off x="1773865" y="3181651"/>
            <a:ext cx="7772400" cy="2557413"/>
          </a:xfrm>
          <a:prstGeom prst="rect">
            <a:avLst/>
          </a:prstGeom>
        </p:spPr>
      </p:pic>
    </p:spTree>
    <p:extLst>
      <p:ext uri="{BB962C8B-B14F-4D97-AF65-F5344CB8AC3E}">
        <p14:creationId xmlns:p14="http://schemas.microsoft.com/office/powerpoint/2010/main" val="36482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6" y="1608624"/>
            <a:ext cx="3492146" cy="4815440"/>
          </a:xfrm>
        </p:spPr>
        <p:txBody>
          <a:bodyPr>
            <a:normAutofit/>
          </a:bodyPr>
          <a:lstStyle/>
          <a:p>
            <a:r>
              <a:rPr kumimoji="1" lang="zh-CN" altLang="en-US" sz="2000" dirty="0">
                <a:solidFill>
                  <a:schemeClr val="tx1"/>
                </a:solidFill>
              </a:rPr>
              <a:t>模型选择设计到两个维度的选择</a:t>
            </a:r>
            <a:endParaRPr kumimoji="1" lang="en-US" altLang="zh-CN" sz="2000" dirty="0">
              <a:solidFill>
                <a:schemeClr val="tx1"/>
              </a:solidFill>
            </a:endParaRPr>
          </a:p>
          <a:p>
            <a:pPr lvl="1"/>
            <a:r>
              <a:rPr kumimoji="1" lang="zh-CN" altLang="en-US" dirty="0">
                <a:solidFill>
                  <a:schemeClr val="tx1"/>
                </a:solidFill>
              </a:rPr>
              <a:t>先选择学习算法（线性回归？支持向量机？）</a:t>
            </a:r>
            <a:endParaRPr kumimoji="1" lang="en-US" altLang="zh-CN" dirty="0">
              <a:solidFill>
                <a:schemeClr val="tx1"/>
              </a:solidFill>
            </a:endParaRPr>
          </a:p>
          <a:p>
            <a:pPr lvl="1"/>
            <a:r>
              <a:rPr kumimoji="1" lang="zh-CN" altLang="en-US" dirty="0">
                <a:solidFill>
                  <a:schemeClr val="tx1"/>
                </a:solidFill>
              </a:rPr>
              <a:t>再确定超参数（超参数：在模型优化过程前已经确定的参数，例如决策树的深度，线性回归正则项系数）</a:t>
            </a:r>
            <a:endParaRPr kumimoji="1" lang="en-US" altLang="zh-CN" dirty="0">
              <a:solidFill>
                <a:schemeClr val="tx1"/>
              </a:solidFill>
            </a:endParaRPr>
          </a:p>
          <a:p>
            <a:r>
              <a:rPr kumimoji="1" lang="zh-CN" altLang="en-US" sz="2000" dirty="0">
                <a:solidFill>
                  <a:schemeClr val="tx1"/>
                </a:solidFill>
              </a:rPr>
              <a:t>模型选择</a:t>
            </a:r>
            <a:r>
              <a:rPr kumimoji="1" lang="en-US" altLang="zh-CN" sz="2000" dirty="0">
                <a:solidFill>
                  <a:schemeClr val="tx1"/>
                </a:solidFill>
              </a:rPr>
              <a:t>-</a:t>
            </a:r>
            <a:r>
              <a:rPr kumimoji="1" lang="zh-CN" altLang="en-US" sz="2000" dirty="0">
                <a:solidFill>
                  <a:schemeClr val="tx1"/>
                </a:solidFill>
              </a:rPr>
              <a:t>先验</a:t>
            </a:r>
            <a:endParaRPr kumimoji="1" lang="en-US" altLang="zh-CN" sz="2000" dirty="0">
              <a:solidFill>
                <a:schemeClr val="tx1"/>
              </a:solidFill>
            </a:endParaRPr>
          </a:p>
          <a:p>
            <a:pPr lvl="1"/>
            <a:r>
              <a:rPr kumimoji="1" lang="zh-CN" altLang="en-US" dirty="0">
                <a:solidFill>
                  <a:schemeClr val="tx1"/>
                </a:solidFill>
              </a:rPr>
              <a:t>基本思路：根据任务特点和前人的经验选择算法</a:t>
            </a:r>
            <a:endParaRPr kumimoji="1" lang="en-US" altLang="zh-CN" dirty="0">
              <a:solidFill>
                <a:schemeClr val="tx1"/>
              </a:solidFill>
            </a:endParaRPr>
          </a:p>
          <a:p>
            <a:pPr lvl="1"/>
            <a:r>
              <a:rPr kumimoji="1" lang="zh-CN" altLang="en-US" dirty="0">
                <a:solidFill>
                  <a:schemeClr val="tx1"/>
                </a:solidFill>
              </a:rPr>
              <a:t>参考 </a:t>
            </a:r>
            <a:r>
              <a:rPr kumimoji="1" lang="en-US" altLang="zh-CN" dirty="0">
                <a:solidFill>
                  <a:schemeClr val="tx1"/>
                </a:solidFill>
              </a:rPr>
              <a:t>scikit-learn</a:t>
            </a:r>
            <a:r>
              <a:rPr kumimoji="1" lang="zh-CN" altLang="en-US" dirty="0">
                <a:solidFill>
                  <a:schemeClr val="tx1"/>
                </a:solidFill>
              </a:rPr>
              <a:t>官网上的算法</a:t>
            </a:r>
            <a:r>
              <a:rPr kumimoji="1" lang="en-US" altLang="zh-CN" dirty="0">
                <a:solidFill>
                  <a:schemeClr val="tx1"/>
                </a:solidFill>
              </a:rPr>
              <a:t>cheat-sheet</a:t>
            </a:r>
          </a:p>
          <a:p>
            <a:pPr lvl="1"/>
            <a:r>
              <a:rPr kumimoji="1" lang="zh-CN" altLang="en-US" dirty="0">
                <a:solidFill>
                  <a:schemeClr val="tx1"/>
                </a:solidFill>
              </a:rPr>
              <a:t>查阅任务相关领域的文献资料</a:t>
            </a:r>
            <a:endParaRPr kumimoji="1" lang="en-US" altLang="zh-CN" dirty="0">
              <a:solidFill>
                <a:schemeClr val="tx1"/>
              </a:solidFill>
            </a:endParaRPr>
          </a:p>
          <a:p>
            <a:pPr lvl="1"/>
            <a:endParaRPr kumimoji="1" lang="en-US" altLang="zh-CN" sz="1400" dirty="0">
              <a:solidFill>
                <a:schemeClr val="tx1"/>
              </a:solidFill>
            </a:endParaRPr>
          </a:p>
          <a:p>
            <a:pPr marL="629985" lvl="2" indent="0">
              <a:buNone/>
            </a:pPr>
            <a:endParaRPr kumimoji="1" lang="en-US" altLang="zh-CN" sz="16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模型选择</a:t>
            </a:r>
          </a:p>
        </p:txBody>
      </p:sp>
      <p:pic>
        <p:nvPicPr>
          <p:cNvPr id="4" name="图片 3">
            <a:extLst>
              <a:ext uri="{FF2B5EF4-FFF2-40B4-BE49-F238E27FC236}">
                <a16:creationId xmlns:a16="http://schemas.microsoft.com/office/drawing/2014/main" id="{CE2F25DF-3479-B528-9128-B6D95F9A80E4}"/>
              </a:ext>
            </a:extLst>
          </p:cNvPr>
          <p:cNvPicPr>
            <a:picLocks noChangeAspect="1"/>
          </p:cNvPicPr>
          <p:nvPr/>
        </p:nvPicPr>
        <p:blipFill>
          <a:blip r:embed="rId3"/>
          <a:stretch>
            <a:fillRect/>
          </a:stretch>
        </p:blipFill>
        <p:spPr>
          <a:xfrm>
            <a:off x="4327452" y="843128"/>
            <a:ext cx="7772400" cy="4842183"/>
          </a:xfrm>
          <a:prstGeom prst="rect">
            <a:avLst/>
          </a:prstGeom>
        </p:spPr>
      </p:pic>
    </p:spTree>
    <p:extLst>
      <p:ext uri="{BB962C8B-B14F-4D97-AF65-F5344CB8AC3E}">
        <p14:creationId xmlns:p14="http://schemas.microsoft.com/office/powerpoint/2010/main" val="318297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5" y="1608624"/>
            <a:ext cx="9773060" cy="4655952"/>
          </a:xfrm>
        </p:spPr>
        <p:txBody>
          <a:bodyPr>
            <a:normAutofit/>
          </a:bodyPr>
          <a:lstStyle/>
          <a:p>
            <a:r>
              <a:rPr kumimoji="1" lang="zh-CN" altLang="en-US" sz="2000" dirty="0">
                <a:solidFill>
                  <a:schemeClr val="tx1"/>
                </a:solidFill>
              </a:rPr>
              <a:t>模型选择</a:t>
            </a:r>
            <a:r>
              <a:rPr kumimoji="1" lang="en-US" altLang="zh-CN" sz="2000" dirty="0">
                <a:solidFill>
                  <a:schemeClr val="tx1"/>
                </a:solidFill>
              </a:rPr>
              <a:t>-</a:t>
            </a:r>
            <a:r>
              <a:rPr kumimoji="1" lang="zh-CN" altLang="en-US" sz="2000" dirty="0">
                <a:solidFill>
                  <a:schemeClr val="tx1"/>
                </a:solidFill>
              </a:rPr>
              <a:t>后验</a:t>
            </a:r>
            <a:endParaRPr kumimoji="1" lang="en-US" altLang="zh-CN" sz="2000" dirty="0">
              <a:solidFill>
                <a:schemeClr val="tx1"/>
              </a:solidFill>
            </a:endParaRPr>
          </a:p>
          <a:p>
            <a:pPr lvl="1"/>
            <a:r>
              <a:rPr kumimoji="1" lang="zh-CN" altLang="en-US" dirty="0">
                <a:solidFill>
                  <a:schemeClr val="tx1"/>
                </a:solidFill>
              </a:rPr>
              <a:t>基本思路：基于优化后的模型在验证集上的表现，对多种学习算法，超参数进行搜索，找到最优的学习算法，超参数组合。</a:t>
            </a:r>
            <a:endParaRPr kumimoji="1" lang="en-US" altLang="zh-CN" dirty="0">
              <a:solidFill>
                <a:schemeClr val="tx1"/>
              </a:solidFill>
            </a:endParaRPr>
          </a:p>
          <a:p>
            <a:pPr lvl="1"/>
            <a:r>
              <a:rPr kumimoji="1" lang="zh-CN" altLang="en-US" dirty="0">
                <a:solidFill>
                  <a:schemeClr val="tx1"/>
                </a:solidFill>
              </a:rPr>
              <a:t>比较实用，在数据划分合理的条件下，验证集上表现好的模型通常在测试集也会有不错的表现</a:t>
            </a:r>
            <a:endParaRPr kumimoji="1" lang="en-US" altLang="zh-CN" dirty="0">
              <a:solidFill>
                <a:schemeClr val="tx1"/>
              </a:solidFill>
            </a:endParaRPr>
          </a:p>
          <a:p>
            <a:r>
              <a:rPr kumimoji="1" lang="zh-CN" altLang="en-US" dirty="0">
                <a:solidFill>
                  <a:schemeClr val="tx1"/>
                </a:solidFill>
              </a:rPr>
              <a:t>实际选择模型既要考虑数据集的特点选择合适的候选算法，减小搜索空间；也要通过模型在验证集的表现选取最终模型</a:t>
            </a:r>
            <a:endParaRPr kumimoji="1" lang="en-US" altLang="zh-CN" dirty="0">
              <a:solidFill>
                <a:schemeClr val="tx1"/>
              </a:solidFill>
            </a:endParaRPr>
          </a:p>
          <a:p>
            <a:pPr lvl="1"/>
            <a:endParaRPr kumimoji="1" lang="en-US" altLang="zh-CN" sz="1400" dirty="0">
              <a:solidFill>
                <a:schemeClr val="tx1"/>
              </a:solidFill>
            </a:endParaRPr>
          </a:p>
          <a:p>
            <a:pPr marL="629985" lvl="2" indent="0">
              <a:buNone/>
            </a:pPr>
            <a:endParaRPr kumimoji="1" lang="en-US" altLang="zh-CN" sz="1600" dirty="0">
              <a:solidFill>
                <a:schemeClr val="tx1"/>
              </a:solidFill>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模型选择</a:t>
            </a:r>
          </a:p>
        </p:txBody>
      </p:sp>
    </p:spTree>
    <p:extLst>
      <p:ext uri="{BB962C8B-B14F-4D97-AF65-F5344CB8AC3E}">
        <p14:creationId xmlns:p14="http://schemas.microsoft.com/office/powerpoint/2010/main" val="2678337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5305" y="1608624"/>
                <a:ext cx="10726775" cy="4815440"/>
              </a:xfrm>
            </p:spPr>
            <p:txBody>
              <a:bodyPr>
                <a:normAutofit/>
              </a:bodyPr>
              <a:lstStyle/>
              <a:p>
                <a:r>
                  <a:rPr kumimoji="1" lang="zh-CN" altLang="en-US" sz="2000" dirty="0">
                    <a:solidFill>
                      <a:schemeClr val="tx1"/>
                    </a:solidFill>
                  </a:rPr>
                  <a:t>得到一个学习算法和一组超参数，我们怎样优化模型参数（可被更新的参数），使得模型的损失函数最小？</a:t>
                </a:r>
                <a:endParaRPr kumimoji="1" lang="en-US" altLang="zh-CN" sz="2000" dirty="0">
                  <a:solidFill>
                    <a:schemeClr val="tx1"/>
                  </a:solidFill>
                </a:endParaRPr>
              </a:p>
              <a:p>
                <a:pPr lvl="1"/>
                <a:r>
                  <a:rPr kumimoji="1" lang="zh-CN" altLang="en-US" sz="1800" dirty="0">
                    <a:solidFill>
                      <a:schemeClr val="tx1"/>
                    </a:solidFill>
                  </a:rPr>
                  <a:t>设模型为</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h</m:t>
                        </m:r>
                      </m:e>
                      <m:sub>
                        <m:r>
                          <a:rPr kumimoji="1" lang="en-US" altLang="zh-CN" sz="1800" b="0" i="1" smtClean="0">
                            <a:solidFill>
                              <a:schemeClr val="tx1"/>
                            </a:solidFill>
                            <a:latin typeface="Cambria Math" panose="02040503050406030204" pitchFamily="18" charset="0"/>
                          </a:rPr>
                          <m:t>𝜃</m:t>
                        </m:r>
                      </m:sub>
                    </m:sSub>
                    <m:d>
                      <m:dPr>
                        <m:ctrlPr>
                          <a:rPr kumimoji="1" lang="en-US" altLang="zh-CN" sz="1800" b="0" i="1" smtClean="0">
                            <a:solidFill>
                              <a:schemeClr val="tx1"/>
                            </a:solidFill>
                            <a:latin typeface="Cambria Math" panose="02040503050406030204" pitchFamily="18" charset="0"/>
                          </a:rPr>
                        </m:ctrlPr>
                      </m:dPr>
                      <m:e>
                        <m:r>
                          <a:rPr kumimoji="1" lang="en-US" altLang="zh-CN" sz="1800" b="0" i="1" smtClean="0">
                            <a:solidFill>
                              <a:schemeClr val="tx1"/>
                            </a:solidFill>
                            <a:latin typeface="Cambria Math" panose="02040503050406030204" pitchFamily="18" charset="0"/>
                          </a:rPr>
                          <m:t>𝑥</m:t>
                        </m:r>
                      </m:e>
                    </m:d>
                    <m:r>
                      <a:rPr kumimoji="1" lang="en-US" altLang="zh-CN" sz="1800" b="0" i="1" smtClean="0">
                        <a:solidFill>
                          <a:schemeClr val="tx1"/>
                        </a:solidFill>
                        <a:latin typeface="Cambria Math" panose="02040503050406030204" pitchFamily="18" charset="0"/>
                      </a:rPr>
                      <m:t>,</m:t>
                    </m:r>
                    <m:r>
                      <a:rPr kumimoji="1" lang="zh-CN" altLang="en-US" sz="1800" b="0" i="1" smtClean="0">
                        <a:solidFill>
                          <a:schemeClr val="tx1"/>
                        </a:solidFill>
                        <a:latin typeface="Cambria Math" panose="02040503050406030204" pitchFamily="18" charset="0"/>
                      </a:rPr>
                      <m:t> </m:t>
                    </m:r>
                    <m:r>
                      <a:rPr kumimoji="1" lang="en-US" altLang="zh-CN" sz="1800" b="0" i="1" smtClean="0">
                        <a:solidFill>
                          <a:schemeClr val="tx1"/>
                        </a:solidFill>
                        <a:latin typeface="Cambria Math" panose="02040503050406030204" pitchFamily="18" charset="0"/>
                      </a:rPr>
                      <m:t>𝜃</m:t>
                    </m:r>
                  </m:oMath>
                </a14:m>
                <a:r>
                  <a:rPr kumimoji="1" lang="zh-CN" altLang="en-US" sz="1800" dirty="0">
                    <a:solidFill>
                      <a:schemeClr val="tx1"/>
                    </a:solidFill>
                  </a:rPr>
                  <a:t>为模型参数</a:t>
                </a:r>
                <a:endParaRPr kumimoji="1" lang="en-US" altLang="zh-CN" sz="1800" dirty="0">
                  <a:solidFill>
                    <a:schemeClr val="tx1"/>
                  </a:solidFill>
                </a:endParaRPr>
              </a:p>
              <a:p>
                <a:pPr lvl="1"/>
                <a:r>
                  <a:rPr kumimoji="1" lang="zh-CN" altLang="en-US" sz="1600" dirty="0">
                    <a:solidFill>
                      <a:schemeClr val="tx1"/>
                    </a:solidFill>
                  </a:rPr>
                  <a:t>损失函数</a:t>
                </a:r>
                <a:r>
                  <a:rPr kumimoji="1" lang="en-US" altLang="zh-CN" sz="1600" dirty="0">
                    <a:solidFill>
                      <a:schemeClr val="tx1"/>
                    </a:solidFill>
                  </a:rPr>
                  <a:t>(Loss</a:t>
                </a:r>
                <a:r>
                  <a:rPr kumimoji="1" lang="zh-CN" altLang="en-US" sz="1600" dirty="0">
                    <a:solidFill>
                      <a:schemeClr val="tx1"/>
                    </a:solidFill>
                  </a:rPr>
                  <a:t> </a:t>
                </a:r>
                <a:r>
                  <a:rPr kumimoji="1" lang="en-US" altLang="zh-CN" sz="1600" dirty="0">
                    <a:solidFill>
                      <a:schemeClr val="tx1"/>
                    </a:solidFill>
                  </a:rPr>
                  <a:t>Function)</a:t>
                </a:r>
                <a:r>
                  <a:rPr kumimoji="1" lang="zh-CN" altLang="en-US" sz="1600" dirty="0">
                    <a:solidFill>
                      <a:schemeClr val="tx1"/>
                    </a:solidFill>
                  </a:rPr>
                  <a:t>：衡量预测值</a:t>
                </a:r>
                <a14:m>
                  <m:oMath xmlns:m="http://schemas.openxmlformats.org/officeDocument/2006/math">
                    <m:sSub>
                      <m:sSubPr>
                        <m:ctrlPr>
                          <a:rPr kumimoji="1" lang="en-US" altLang="zh-CN" sz="1600" b="0" i="1" smtClean="0">
                            <a:solidFill>
                              <a:schemeClr val="tx1"/>
                            </a:solidFill>
                            <a:latin typeface="Cambria Math" panose="02040503050406030204" pitchFamily="18" charset="0"/>
                          </a:rPr>
                        </m:ctrlPr>
                      </m:sSubPr>
                      <m:e>
                        <m:r>
                          <a:rPr kumimoji="1" lang="en-US" altLang="zh-CN" sz="1600" b="0" i="1" smtClean="0">
                            <a:solidFill>
                              <a:schemeClr val="tx1"/>
                            </a:solidFill>
                            <a:latin typeface="Cambria Math" panose="02040503050406030204" pitchFamily="18" charset="0"/>
                          </a:rPr>
                          <m:t>h</m:t>
                        </m:r>
                      </m:e>
                      <m:sub>
                        <m:r>
                          <m:rPr>
                            <m:lit/>
                          </m:rPr>
                          <a:rPr kumimoji="1" lang="zh-CN" altLang="en-US" sz="1600" b="0" i="1" smtClean="0">
                            <a:solidFill>
                              <a:schemeClr val="tx1"/>
                            </a:solidFill>
                            <a:latin typeface="Cambria Math" panose="02040503050406030204" pitchFamily="18" charset="0"/>
                          </a:rPr>
                          <m:t> </m:t>
                        </m:r>
                        <m:r>
                          <a:rPr kumimoji="1" lang="en-US" altLang="zh-CN" sz="1600" b="0" i="1" smtClean="0">
                            <a:solidFill>
                              <a:schemeClr val="tx1"/>
                            </a:solidFill>
                            <a:latin typeface="Cambria Math" panose="02040503050406030204" pitchFamily="18" charset="0"/>
                          </a:rPr>
                          <m:t>𝜃</m:t>
                        </m:r>
                      </m:sub>
                    </m:sSub>
                    <m:r>
                      <a:rPr kumimoji="1" lang="en-US" altLang="zh-CN" sz="1600" b="0" i="1" smtClean="0">
                        <a:solidFill>
                          <a:schemeClr val="tx1"/>
                        </a:solidFill>
                        <a:latin typeface="Cambria Math" panose="02040503050406030204" pitchFamily="18" charset="0"/>
                      </a:rPr>
                      <m:t>(</m:t>
                    </m:r>
                    <m:r>
                      <a:rPr kumimoji="1" lang="en-US" altLang="zh-CN" sz="1600" b="0" i="1" smtClean="0">
                        <a:solidFill>
                          <a:schemeClr val="tx1"/>
                        </a:solidFill>
                        <a:latin typeface="Cambria Math" panose="02040503050406030204" pitchFamily="18" charset="0"/>
                      </a:rPr>
                      <m:t>𝑥</m:t>
                    </m:r>
                    <m:r>
                      <a:rPr kumimoji="1" lang="en-US" altLang="zh-CN" sz="1600" b="0" i="1" smtClean="0">
                        <a:solidFill>
                          <a:schemeClr val="tx1"/>
                        </a:solidFill>
                        <a:latin typeface="Cambria Math" panose="02040503050406030204" pitchFamily="18" charset="0"/>
                      </a:rPr>
                      <m:t>)</m:t>
                    </m:r>
                  </m:oMath>
                </a14:m>
                <a:r>
                  <a:rPr kumimoji="1" lang="zh-CN" altLang="en-US" sz="1600" dirty="0">
                    <a:solidFill>
                      <a:schemeClr val="tx1"/>
                    </a:solidFill>
                  </a:rPr>
                  <a:t>和真实标签</a:t>
                </a:r>
                <a14:m>
                  <m:oMath xmlns:m="http://schemas.openxmlformats.org/officeDocument/2006/math">
                    <m:r>
                      <a:rPr kumimoji="1" lang="en-US" altLang="zh-CN" sz="1600" b="0" i="1" smtClean="0">
                        <a:solidFill>
                          <a:schemeClr val="tx1"/>
                        </a:solidFill>
                        <a:latin typeface="Cambria Math" panose="02040503050406030204" pitchFamily="18" charset="0"/>
                      </a:rPr>
                      <m:t>𝑦</m:t>
                    </m:r>
                  </m:oMath>
                </a14:m>
                <a:r>
                  <a:rPr kumimoji="1" lang="zh-CN" altLang="en-US" sz="1600" dirty="0">
                    <a:solidFill>
                      <a:schemeClr val="tx1"/>
                    </a:solidFill>
                  </a:rPr>
                  <a:t>的“距离</a:t>
                </a:r>
                <a:r>
                  <a:rPr kumimoji="1" lang="zh-CN" altLang="en-US" dirty="0">
                    <a:solidFill>
                      <a:schemeClr val="tx1"/>
                    </a:solidFill>
                  </a:rPr>
                  <a:t>”</a:t>
                </a:r>
                <a:r>
                  <a:rPr kumimoji="1" lang="zh-CN" altLang="en-US" sz="1600" dirty="0">
                    <a:solidFill>
                      <a:schemeClr val="tx1"/>
                    </a:solidFill>
                  </a:rPr>
                  <a:t> </a:t>
                </a:r>
                <a:r>
                  <a:rPr kumimoji="1" lang="en-US" altLang="zh-CN" sz="1600" dirty="0">
                    <a:solidFill>
                      <a:schemeClr val="tx1"/>
                    </a:solidFill>
                  </a:rPr>
                  <a:t>-</a:t>
                </a:r>
                <a:r>
                  <a:rPr kumimoji="1" lang="zh-CN" altLang="en-US" sz="1600" dirty="0">
                    <a:solidFill>
                      <a:schemeClr val="tx1"/>
                    </a:solidFill>
                  </a:rPr>
                  <a:t> </a:t>
                </a:r>
                <a14:m>
                  <m:oMath xmlns:m="http://schemas.openxmlformats.org/officeDocument/2006/math">
                    <m:r>
                      <a:rPr kumimoji="1" lang="en-US" altLang="zh-CN" sz="1600" b="0" i="1" dirty="0" smtClean="0">
                        <a:solidFill>
                          <a:schemeClr val="tx1"/>
                        </a:solidFill>
                        <a:latin typeface="Cambria Math" panose="02040503050406030204" pitchFamily="18" charset="0"/>
                      </a:rPr>
                      <m:t> </m:t>
                    </m:r>
                    <m:r>
                      <a:rPr kumimoji="1" lang="en-US" altLang="zh-CN" sz="1600" b="0" i="1" dirty="0" smtClean="0">
                        <a:solidFill>
                          <a:schemeClr val="tx1"/>
                        </a:solidFill>
                        <a:latin typeface="Cambria Math" panose="02040503050406030204" pitchFamily="18" charset="0"/>
                      </a:rPr>
                      <m:t>𝐿</m:t>
                    </m:r>
                    <m:r>
                      <a:rPr kumimoji="1" lang="en-US" altLang="zh-CN" sz="1600" b="0" i="1" dirty="0" smtClean="0">
                        <a:solidFill>
                          <a:schemeClr val="tx1"/>
                        </a:solidFill>
                        <a:latin typeface="Cambria Math" panose="02040503050406030204" pitchFamily="18" charset="0"/>
                      </a:rPr>
                      <m:t>(</m:t>
                    </m:r>
                    <m:sSub>
                      <m:sSubPr>
                        <m:ctrlPr>
                          <a:rPr kumimoji="1" lang="en-US" altLang="zh-CN" sz="1600" b="0" i="1" dirty="0" smtClean="0">
                            <a:solidFill>
                              <a:schemeClr val="tx1"/>
                            </a:solidFill>
                            <a:latin typeface="Cambria Math" panose="02040503050406030204" pitchFamily="18" charset="0"/>
                          </a:rPr>
                        </m:ctrlPr>
                      </m:sSubPr>
                      <m:e>
                        <m:r>
                          <a:rPr kumimoji="1" lang="en-US" altLang="zh-CN" sz="1600" b="0" i="1" dirty="0" smtClean="0">
                            <a:solidFill>
                              <a:schemeClr val="tx1"/>
                            </a:solidFill>
                            <a:latin typeface="Cambria Math" panose="02040503050406030204" pitchFamily="18" charset="0"/>
                          </a:rPr>
                          <m:t>h</m:t>
                        </m:r>
                      </m:e>
                      <m:sub>
                        <m:r>
                          <a:rPr kumimoji="1" lang="en-US" altLang="zh-CN" sz="1600" b="0" i="1" dirty="0" smtClean="0">
                            <a:solidFill>
                              <a:schemeClr val="tx1"/>
                            </a:solidFill>
                            <a:latin typeface="Cambria Math" panose="02040503050406030204" pitchFamily="18" charset="0"/>
                          </a:rPr>
                          <m:t>𝜃</m:t>
                        </m:r>
                      </m:sub>
                    </m:sSub>
                    <m:d>
                      <m:dPr>
                        <m:ctrlPr>
                          <a:rPr kumimoji="1" lang="en-US" altLang="zh-CN" sz="1600" b="0" i="1" dirty="0" smtClean="0">
                            <a:solidFill>
                              <a:schemeClr val="tx1"/>
                            </a:solidFill>
                            <a:latin typeface="Cambria Math" panose="02040503050406030204" pitchFamily="18" charset="0"/>
                          </a:rPr>
                        </m:ctrlPr>
                      </m:dPr>
                      <m:e>
                        <m:r>
                          <a:rPr kumimoji="1" lang="en-US" altLang="zh-CN" sz="1600" b="0" i="1" dirty="0" smtClean="0">
                            <a:solidFill>
                              <a:schemeClr val="tx1"/>
                            </a:solidFill>
                            <a:latin typeface="Cambria Math" panose="02040503050406030204" pitchFamily="18" charset="0"/>
                          </a:rPr>
                          <m:t>𝑥</m:t>
                        </m:r>
                      </m:e>
                    </m:d>
                    <m:r>
                      <a:rPr kumimoji="1" lang="en-US" altLang="zh-CN" sz="1600" b="0" i="1" dirty="0" smtClean="0">
                        <a:solidFill>
                          <a:schemeClr val="tx1"/>
                        </a:solidFill>
                        <a:latin typeface="Cambria Math" panose="02040503050406030204" pitchFamily="18" charset="0"/>
                      </a:rPr>
                      <m:t>,</m:t>
                    </m:r>
                    <m:r>
                      <a:rPr kumimoji="1" lang="zh-CN" altLang="en-US" sz="1600" b="0" i="1" dirty="0" smtClean="0">
                        <a:solidFill>
                          <a:schemeClr val="tx1"/>
                        </a:solidFill>
                        <a:latin typeface="Cambria Math" panose="02040503050406030204" pitchFamily="18" charset="0"/>
                      </a:rPr>
                      <m:t> </m:t>
                    </m:r>
                    <m:r>
                      <a:rPr kumimoji="1" lang="en-US" altLang="zh-CN" sz="1600" b="0" i="1" dirty="0" smtClean="0">
                        <a:solidFill>
                          <a:schemeClr val="tx1"/>
                        </a:solidFill>
                        <a:latin typeface="Cambria Math" panose="02040503050406030204" pitchFamily="18" charset="0"/>
                      </a:rPr>
                      <m:t>𝑦</m:t>
                    </m:r>
                    <m:r>
                      <a:rPr kumimoji="1" lang="en-US" altLang="zh-CN" sz="1600" b="0" i="1" dirty="0" smtClean="0">
                        <a:solidFill>
                          <a:schemeClr val="tx1"/>
                        </a:solidFill>
                        <a:latin typeface="Cambria Math" panose="02040503050406030204" pitchFamily="18" charset="0"/>
                      </a:rPr>
                      <m:t>)</m:t>
                    </m:r>
                  </m:oMath>
                </a14:m>
                <a:endParaRPr kumimoji="1" lang="en-US" altLang="zh-CN" dirty="0">
                  <a:solidFill>
                    <a:schemeClr val="tx1"/>
                  </a:solidFill>
                </a:endParaRPr>
              </a:p>
              <a:p>
                <a:pPr lvl="1"/>
                <a:r>
                  <a:rPr kumimoji="1" lang="zh-CN" altLang="en-US" dirty="0">
                    <a:solidFill>
                      <a:schemeClr val="tx1"/>
                    </a:solidFill>
                  </a:rPr>
                  <a:t>对于可微的损失函数，人们会通常采用梯度下降的方法更新模型参数 </a:t>
                </a:r>
                <a14:m>
                  <m:oMath xmlns:m="http://schemas.openxmlformats.org/officeDocument/2006/math">
                    <m:r>
                      <a:rPr kumimoji="1" lang="en-US" altLang="zh-CN" b="0" i="1" smtClean="0">
                        <a:solidFill>
                          <a:schemeClr val="tx1"/>
                        </a:solidFill>
                        <a:latin typeface="Cambria Math" panose="02040503050406030204" pitchFamily="18" charset="0"/>
                      </a:rPr>
                      <m:t>𝜃</m:t>
                    </m:r>
                    <m:r>
                      <a:rPr kumimoji="1" lang="en-US" altLang="zh-CN" b="0" i="0" smtClean="0">
                        <a:solidFill>
                          <a:schemeClr val="tx1"/>
                        </a:solidFill>
                        <a:latin typeface="Cambria Math" panose="02040503050406030204" pitchFamily="18" charset="0"/>
                      </a:rPr>
                      <m:t>,</m:t>
                    </m:r>
                    <m:r>
                      <a:rPr kumimoji="1" lang="zh-CN" altLang="en-US" b="0" i="0" smtClean="0">
                        <a:solidFill>
                          <a:schemeClr val="tx1"/>
                        </a:solidFill>
                        <a:latin typeface="Cambria Math" panose="02040503050406030204" pitchFamily="18" charset="0"/>
                      </a:rPr>
                      <m:t> </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𝜂</m:t>
                        </m:r>
                      </m:e>
                      <m:sub>
                        <m:r>
                          <a:rPr kumimoji="1" lang="en-US" altLang="zh-CN" b="0" i="1" smtClean="0">
                            <a:solidFill>
                              <a:schemeClr val="tx1"/>
                            </a:solidFill>
                            <a:latin typeface="Cambria Math" panose="02040503050406030204" pitchFamily="18" charset="0"/>
                          </a:rPr>
                          <m:t>𝑡</m:t>
                        </m:r>
                      </m:sub>
                    </m:sSub>
                  </m:oMath>
                </a14:m>
                <a:r>
                  <a:rPr kumimoji="1" lang="zh-CN" altLang="en-US" dirty="0">
                    <a:solidFill>
                      <a:schemeClr val="tx1"/>
                    </a:solidFill>
                  </a:rPr>
                  <a:t>被称为学习率                                 </a:t>
                </a:r>
                <a:endParaRPr kumimoji="1" lang="en-US" altLang="zh-CN" dirty="0">
                  <a:solidFill>
                    <a:schemeClr val="tx1"/>
                  </a:solidFill>
                </a:endParaRPr>
              </a:p>
              <a:p>
                <a:pPr marL="323992" lvl="1" indent="0">
                  <a:buNone/>
                </a:pPr>
                <a:r>
                  <a:rPr kumimoji="1" lang="en-US" altLang="zh-CN" dirty="0">
                    <a:solidFill>
                      <a:schemeClr val="tx1"/>
                    </a:solidFill>
                  </a:rPr>
                  <a:t>			</a:t>
                </a:r>
                <a:r>
                  <a:rPr kumimoji="1" lang="zh-CN" altLang="en-US" dirty="0">
                    <a:solidFill>
                      <a:schemeClr val="tx1"/>
                    </a:solidFill>
                  </a:rPr>
                  <a:t> </a:t>
                </a:r>
                <a14:m>
                  <m:oMath xmlns:m="http://schemas.openxmlformats.org/officeDocument/2006/math">
                    <m:sSup>
                      <m:sSupPr>
                        <m:ctrlPr>
                          <a:rPr kumimoji="1" lang="en-US" altLang="zh-CN" b="0" i="1" smtClean="0">
                            <a:solidFill>
                              <a:schemeClr val="tx1"/>
                            </a:solidFill>
                            <a:latin typeface="Cambria Math" panose="02040503050406030204" pitchFamily="18" charset="0"/>
                          </a:rPr>
                        </m:ctrlPr>
                      </m:sSupPr>
                      <m:e>
                        <m:r>
                          <a:rPr kumimoji="1" lang="en-US" altLang="zh-CN" b="0" i="1" smtClean="0">
                            <a:solidFill>
                              <a:schemeClr val="tx1"/>
                            </a:solidFill>
                            <a:latin typeface="Cambria Math" panose="02040503050406030204" pitchFamily="18" charset="0"/>
                          </a:rPr>
                          <m:t>𝜃</m:t>
                        </m:r>
                      </m:e>
                      <m:sup>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𝑡</m:t>
                        </m:r>
                        <m:r>
                          <a:rPr kumimoji="1" lang="en-US" altLang="zh-CN" b="0" i="1" smtClean="0">
                            <a:solidFill>
                              <a:schemeClr val="tx1"/>
                            </a:solidFill>
                            <a:latin typeface="Cambria Math" panose="02040503050406030204" pitchFamily="18" charset="0"/>
                          </a:rPr>
                          <m:t>+1)</m:t>
                        </m:r>
                      </m:sup>
                    </m:sSup>
                    <m:r>
                      <a:rPr kumimoji="1" lang="en-US" altLang="zh-CN" b="0" i="1" smtClean="0">
                        <a:solidFill>
                          <a:schemeClr val="tx1"/>
                        </a:solidFill>
                        <a:latin typeface="Cambria Math" panose="02040503050406030204" pitchFamily="18" charset="0"/>
                      </a:rPr>
                      <m:t>=</m:t>
                    </m:r>
                    <m:sSup>
                      <m:sSupPr>
                        <m:ctrlPr>
                          <a:rPr kumimoji="1" lang="en-US" altLang="zh-CN" b="0" i="1" smtClean="0">
                            <a:solidFill>
                              <a:schemeClr val="tx1"/>
                            </a:solidFill>
                            <a:latin typeface="Cambria Math" panose="02040503050406030204" pitchFamily="18" charset="0"/>
                          </a:rPr>
                        </m:ctrlPr>
                      </m:sSupPr>
                      <m:e>
                        <m:r>
                          <a:rPr kumimoji="1" lang="en-US" altLang="zh-CN" b="0" i="1" smtClean="0">
                            <a:solidFill>
                              <a:schemeClr val="tx1"/>
                            </a:solidFill>
                            <a:latin typeface="Cambria Math" panose="02040503050406030204" pitchFamily="18" charset="0"/>
                          </a:rPr>
                          <m:t>𝜃</m:t>
                        </m:r>
                      </m:e>
                      <m:sup>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𝑡</m:t>
                        </m:r>
                        <m:r>
                          <a:rPr kumimoji="1" lang="en-US" altLang="zh-CN" b="0" i="1" smtClean="0">
                            <a:solidFill>
                              <a:schemeClr val="tx1"/>
                            </a:solidFill>
                            <a:latin typeface="Cambria Math" panose="02040503050406030204" pitchFamily="18" charset="0"/>
                          </a:rPr>
                          <m:t>)</m:t>
                        </m:r>
                      </m:sup>
                    </m:sSup>
                    <m:r>
                      <a:rPr kumimoji="1" lang="en-US" altLang="zh-CN" b="0" i="0"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𝜂</m:t>
                        </m:r>
                      </m:e>
                      <m:sub>
                        <m:r>
                          <a:rPr kumimoji="1" lang="en-US" altLang="zh-CN" b="0" i="1" smtClean="0">
                            <a:solidFill>
                              <a:schemeClr val="tx1"/>
                            </a:solidFill>
                            <a:latin typeface="Cambria Math" panose="02040503050406030204" pitchFamily="18" charset="0"/>
                          </a:rPr>
                          <m:t>𝑡</m:t>
                        </m:r>
                      </m:sub>
                    </m:sSub>
                    <m:nary>
                      <m:naryPr>
                        <m:chr m:val="∑"/>
                        <m:supHide m:val="on"/>
                        <m:ctrlPr>
                          <a:rPr kumimoji="1" lang="en-US" altLang="zh-CN" b="0" i="1" smtClean="0">
                            <a:solidFill>
                              <a:schemeClr val="tx1"/>
                            </a:solidFill>
                            <a:latin typeface="Cambria Math" panose="02040503050406030204" pitchFamily="18" charset="0"/>
                          </a:rPr>
                        </m:ctrlPr>
                      </m:naryPr>
                      <m:sub>
                        <m:d>
                          <m:dPr>
                            <m:ctrlPr>
                              <a:rPr kumimoji="1" lang="en-US" altLang="zh-CN" b="0" i="1" smtClean="0">
                                <a:solidFill>
                                  <a:schemeClr val="tx1"/>
                                </a:solidFill>
                                <a:latin typeface="Cambria Math" panose="02040503050406030204" pitchFamily="18" charset="0"/>
                              </a:rPr>
                            </m:ctrlPr>
                          </m:dPr>
                          <m:e>
                            <m:sSub>
                              <m:sSubPr>
                                <m:ctrlPr>
                                  <a:rPr kumimoji="1" lang="en-US" altLang="zh-CN" b="0" i="1" smtClean="0">
                                    <a:solidFill>
                                      <a:schemeClr val="tx1"/>
                                    </a:solidFill>
                                    <a:latin typeface="Cambria Math" panose="02040503050406030204" pitchFamily="18" charset="0"/>
                                  </a:rPr>
                                </m:ctrlPr>
                              </m:sSubPr>
                              <m:e>
                                <m:r>
                                  <m:rPr>
                                    <m:brk m:alnAt="7"/>
                                  </m:rPr>
                                  <a:rPr kumimoji="1" lang="en-US" altLang="zh-CN" b="0" i="1" smtClean="0">
                                    <a:solidFill>
                                      <a:schemeClr val="tx1"/>
                                    </a:solidFill>
                                    <a:latin typeface="Cambria Math" panose="02040503050406030204" pitchFamily="18" charset="0"/>
                                  </a:rPr>
                                  <m:t>𝑥</m:t>
                                </m:r>
                              </m:e>
                              <m:sub>
                                <m:r>
                                  <m:rPr>
                                    <m:brk m:alnAt="7"/>
                                  </m:rPr>
                                  <a:rPr kumimoji="1" lang="en-US" altLang="zh-CN" b="0" i="1" smtClean="0">
                                    <a:solidFill>
                                      <a:schemeClr val="tx1"/>
                                    </a:solidFill>
                                    <a:latin typeface="Cambria Math" panose="02040503050406030204" pitchFamily="18" charset="0"/>
                                  </a:rPr>
                                  <m:t>𝑖</m:t>
                                </m:r>
                              </m:sub>
                            </m:sSub>
                            <m:r>
                              <m:rPr>
                                <m:brk m:alnAt="7"/>
                              </m:rP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m:rPr>
                                    <m:brk m:alnAt="7"/>
                                  </m:rPr>
                                  <a:rPr kumimoji="1" lang="en-US" altLang="zh-CN" b="0" i="1" smtClean="0">
                                    <a:solidFill>
                                      <a:schemeClr val="tx1"/>
                                    </a:solidFill>
                                    <a:latin typeface="Cambria Math" panose="02040503050406030204" pitchFamily="18" charset="0"/>
                                  </a:rPr>
                                  <m:t>𝑦</m:t>
                                </m:r>
                              </m:e>
                              <m:sub>
                                <m:r>
                                  <m:rPr>
                                    <m:brk m:alnAt="7"/>
                                  </m:rPr>
                                  <a:rPr kumimoji="1" lang="en-US" altLang="zh-CN" b="0" i="1" smtClean="0">
                                    <a:solidFill>
                                      <a:schemeClr val="tx1"/>
                                    </a:solidFill>
                                    <a:latin typeface="Cambria Math" panose="02040503050406030204" pitchFamily="18" charset="0"/>
                                  </a:rPr>
                                  <m:t>𝑖</m:t>
                                </m:r>
                              </m:sub>
                            </m:sSub>
                          </m:e>
                        </m:d>
                        <m:r>
                          <m:rPr>
                            <m:brk m:alnAt="7"/>
                          </m:rPr>
                          <a:rPr kumimoji="1" lang="zh-CN" altLang="en-US" b="0" i="1" smtClean="0">
                            <a:solidFill>
                              <a:schemeClr val="tx1"/>
                            </a:solidFill>
                            <a:latin typeface="Cambria Math" panose="02040503050406030204" pitchFamily="18" charset="0"/>
                          </a:rPr>
                          <m:t> </m:t>
                        </m:r>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𝐷</m:t>
                            </m:r>
                          </m:e>
                          <m:sub>
                            <m:r>
                              <a:rPr kumimoji="1" lang="en-US" altLang="zh-CN" b="0" i="1" smtClean="0">
                                <a:solidFill>
                                  <a:schemeClr val="tx1"/>
                                </a:solidFill>
                                <a:latin typeface="Cambria Math" panose="02040503050406030204" pitchFamily="18" charset="0"/>
                              </a:rPr>
                              <m:t>𝑡𝑟𝑎𝑖𝑛</m:t>
                            </m:r>
                          </m:sub>
                        </m:sSub>
                      </m:sub>
                      <m:sup/>
                      <m:e>
                        <m:f>
                          <m:fPr>
                            <m:ctrlPr>
                              <a:rPr kumimoji="1" lang="en-US" altLang="zh-CN" i="1">
                                <a:solidFill>
                                  <a:schemeClr val="tx1"/>
                                </a:solidFill>
                                <a:latin typeface="Cambria Math" panose="02040503050406030204" pitchFamily="18" charset="0"/>
                              </a:rPr>
                            </m:ctrlPr>
                          </m:fPr>
                          <m:num>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𝐿</m:t>
                            </m:r>
                            <m:d>
                              <m:dPr>
                                <m:ctrlPr>
                                  <a:rPr kumimoji="1" lang="en-US" altLang="zh-CN" i="1">
                                    <a:solidFill>
                                      <a:schemeClr val="tx1"/>
                                    </a:solidFill>
                                    <a:latin typeface="Cambria Math" panose="02040503050406030204" pitchFamily="18" charset="0"/>
                                  </a:rPr>
                                </m:ctrlPr>
                              </m:dPr>
                              <m:e>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h</m:t>
                                    </m:r>
                                  </m:e>
                                  <m:sub>
                                    <m:r>
                                      <a:rPr kumimoji="1" lang="en-US" altLang="zh-CN" i="1">
                                        <a:solidFill>
                                          <a:schemeClr val="tx1"/>
                                        </a:solidFill>
                                        <a:latin typeface="Cambria Math" panose="02040503050406030204" pitchFamily="18" charset="0"/>
                                      </a:rPr>
                                      <m:t>𝜃</m:t>
                                    </m:r>
                                  </m:sub>
                                </m:sSub>
                                <m:d>
                                  <m:dPr>
                                    <m:ctrlPr>
                                      <a:rPr kumimoji="1" lang="en-US" altLang="zh-CN" i="1">
                                        <a:solidFill>
                                          <a:schemeClr val="tx1"/>
                                        </a:solidFill>
                                        <a:latin typeface="Cambria Math" panose="02040503050406030204" pitchFamily="18" charset="0"/>
                                      </a:rPr>
                                    </m:ctrlPr>
                                  </m:dPr>
                                  <m:e>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𝑥</m:t>
                                        </m:r>
                                      </m:e>
                                      <m:sub>
                                        <m:r>
                                          <a:rPr kumimoji="1" lang="en-US" altLang="zh-CN" i="1">
                                            <a:solidFill>
                                              <a:schemeClr val="tx1"/>
                                            </a:solidFill>
                                            <a:latin typeface="Cambria Math" panose="02040503050406030204" pitchFamily="18" charset="0"/>
                                          </a:rPr>
                                          <m:t>𝑖</m:t>
                                        </m:r>
                                      </m:sub>
                                    </m:sSub>
                                  </m:e>
                                </m:d>
                                <m:r>
                                  <a:rPr kumimoji="1" lang="en-US" altLang="zh-CN" i="1">
                                    <a:solidFill>
                                      <a:schemeClr val="tx1"/>
                                    </a:solidFill>
                                    <a:latin typeface="Cambria Math" panose="02040503050406030204" pitchFamily="18" charset="0"/>
                                  </a:rPr>
                                  <m:t>,</m:t>
                                </m:r>
                                <m:r>
                                  <a:rPr kumimoji="1" lang="zh-CN" altLang="en-US" i="1">
                                    <a:solidFill>
                                      <a:schemeClr val="tx1"/>
                                    </a:solidFill>
                                    <a:latin typeface="Cambria Math" panose="02040503050406030204" pitchFamily="18" charset="0"/>
                                  </a:rPr>
                                  <m:t>  </m:t>
                                </m:r>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𝑦</m:t>
                                    </m:r>
                                  </m:e>
                                  <m:sub>
                                    <m:r>
                                      <a:rPr kumimoji="1" lang="en-US" altLang="zh-CN" i="1">
                                        <a:solidFill>
                                          <a:schemeClr val="tx1"/>
                                        </a:solidFill>
                                        <a:latin typeface="Cambria Math" panose="02040503050406030204" pitchFamily="18" charset="0"/>
                                      </a:rPr>
                                      <m:t>𝑖</m:t>
                                    </m:r>
                                  </m:sub>
                                </m:sSub>
                              </m:e>
                            </m:d>
                          </m:num>
                          <m:den>
                            <m:r>
                              <a:rPr kumimoji="1" lang="en-US" altLang="zh-CN" i="1">
                                <a:solidFill>
                                  <a:schemeClr val="tx1"/>
                                </a:solidFill>
                                <a:latin typeface="Cambria Math" panose="02040503050406030204" pitchFamily="18" charset="0"/>
                              </a:rPr>
                              <m:t>𝜕𝜃</m:t>
                            </m:r>
                          </m:den>
                        </m:f>
                      </m:e>
                    </m:nary>
                    <m:sSub>
                      <m:sSubPr>
                        <m:ctrlPr>
                          <a:rPr kumimoji="1" lang="en-US" altLang="zh-CN" b="0" i="1" smtClean="0">
                            <a:solidFill>
                              <a:schemeClr val="tx1"/>
                            </a:solidFill>
                            <a:latin typeface="Cambria Math" panose="02040503050406030204" pitchFamily="18" charset="0"/>
                          </a:rPr>
                        </m:ctrlPr>
                      </m:sSubPr>
                      <m:e>
                        <m:d>
                          <m:dPr>
                            <m:begChr m:val=""/>
                            <m:endChr m:val="|"/>
                            <m:ctrlPr>
                              <a:rPr kumimoji="1" lang="en-US" altLang="zh-CN" b="0" i="1" smtClean="0">
                                <a:solidFill>
                                  <a:schemeClr val="tx1"/>
                                </a:solidFill>
                                <a:latin typeface="Cambria Math" panose="02040503050406030204" pitchFamily="18" charset="0"/>
                              </a:rPr>
                            </m:ctrlPr>
                          </m:dPr>
                          <m:e>
                            <m:r>
                              <a:rPr kumimoji="1" lang="zh-CN" altLang="en-US" b="0" i="1" smtClean="0">
                                <a:solidFill>
                                  <a:schemeClr val="tx1"/>
                                </a:solidFill>
                                <a:latin typeface="Cambria Math" panose="02040503050406030204" pitchFamily="18" charset="0"/>
                              </a:rPr>
                              <m:t>​</m:t>
                            </m:r>
                          </m:e>
                        </m:d>
                      </m:e>
                      <m:sub>
                        <m:r>
                          <a:rPr kumimoji="1" lang="en-US" altLang="zh-CN" b="0" i="1" smtClean="0">
                            <a:solidFill>
                              <a:schemeClr val="tx1"/>
                            </a:solidFill>
                            <a:latin typeface="Cambria Math" panose="02040503050406030204" pitchFamily="18" charset="0"/>
                          </a:rPr>
                          <m:t>𝜃</m:t>
                        </m:r>
                        <m:r>
                          <a:rPr kumimoji="1" lang="en-US" altLang="zh-CN" b="0" i="1" smtClean="0">
                            <a:solidFill>
                              <a:schemeClr val="tx1"/>
                            </a:solidFill>
                            <a:latin typeface="Cambria Math" panose="02040503050406030204" pitchFamily="18" charset="0"/>
                          </a:rPr>
                          <m:t>=</m:t>
                        </m:r>
                        <m:sSup>
                          <m:sSupPr>
                            <m:ctrlPr>
                              <a:rPr kumimoji="1" lang="en-US" altLang="zh-CN" b="0" i="1" smtClean="0">
                                <a:solidFill>
                                  <a:schemeClr val="tx1"/>
                                </a:solidFill>
                                <a:latin typeface="Cambria Math" panose="02040503050406030204" pitchFamily="18" charset="0"/>
                              </a:rPr>
                            </m:ctrlPr>
                          </m:sSupPr>
                          <m:e>
                            <m:r>
                              <a:rPr kumimoji="1" lang="en-US" altLang="zh-CN" b="0" i="1" smtClean="0">
                                <a:solidFill>
                                  <a:schemeClr val="tx1"/>
                                </a:solidFill>
                                <a:latin typeface="Cambria Math" panose="02040503050406030204" pitchFamily="18" charset="0"/>
                              </a:rPr>
                              <m:t>𝜃</m:t>
                            </m:r>
                          </m:e>
                          <m:sup>
                            <m:r>
                              <a:rPr kumimoji="1" lang="en-US" altLang="zh-CN" b="0" i="1" smtClean="0">
                                <a:solidFill>
                                  <a:schemeClr val="tx1"/>
                                </a:solidFill>
                                <a:latin typeface="Cambria Math" panose="02040503050406030204" pitchFamily="18" charset="0"/>
                              </a:rPr>
                              <m:t>𝑡</m:t>
                            </m:r>
                          </m:sup>
                        </m:sSup>
                      </m:sub>
                    </m:sSub>
                  </m:oMath>
                </a14:m>
                <a:endParaRPr kumimoji="1" lang="en-US" altLang="zh-CN" b="0" dirty="0">
                  <a:solidFill>
                    <a:schemeClr val="tx1"/>
                  </a:solidFill>
                </a:endParaRPr>
              </a:p>
              <a:p>
                <a:pPr lvl="1"/>
                <a:r>
                  <a:rPr kumimoji="1" lang="zh-CN" altLang="en-US" b="0" dirty="0">
                    <a:solidFill>
                      <a:schemeClr val="tx1"/>
                    </a:solidFill>
                  </a:rPr>
                  <a:t>实际中，人们对不同目标函数，不同的超参数对优化算法做出了很多的优化，优化也是一门很大的学问，感兴趣的同学可以选修机器学习、凸优化等课程学习</a:t>
                </a:r>
                <a:endParaRPr kumimoji="1" lang="en-US" altLang="zh-CN" b="0" dirty="0">
                  <a:solidFill>
                    <a:schemeClr val="tx1"/>
                  </a:solidFill>
                </a:endParaRPr>
              </a:p>
              <a:p>
                <a:pPr lvl="1"/>
                <a:r>
                  <a:rPr kumimoji="1" lang="zh-CN" altLang="en-US" dirty="0">
                    <a:solidFill>
                      <a:schemeClr val="tx1"/>
                    </a:solidFill>
                  </a:rPr>
                  <a:t>在</a:t>
                </a:r>
                <a:r>
                  <a:rPr kumimoji="1" lang="en-US" altLang="zh-CN" dirty="0">
                    <a:solidFill>
                      <a:schemeClr val="tx1"/>
                    </a:solidFill>
                  </a:rPr>
                  <a:t>scikit-learn</a:t>
                </a:r>
                <a:r>
                  <a:rPr kumimoji="1" lang="zh-CN" altLang="en-US" dirty="0">
                    <a:solidFill>
                      <a:schemeClr val="tx1"/>
                    </a:solidFill>
                  </a:rPr>
                  <a:t> 库中，优化过程的代码已经被封装好，同学们通常只需要选择学习算法、设定超参数，再调用学习算法的</a:t>
                </a:r>
                <a:r>
                  <a:rPr kumimoji="1" lang="en-US" altLang="zh-CN" dirty="0">
                    <a:solidFill>
                      <a:schemeClr val="tx1"/>
                    </a:solidFill>
                  </a:rPr>
                  <a:t>fit</a:t>
                </a:r>
                <a:r>
                  <a:rPr kumimoji="1" lang="zh-CN" altLang="en-US" dirty="0">
                    <a:solidFill>
                      <a:schemeClr val="tx1"/>
                    </a:solidFill>
                  </a:rPr>
                  <a:t>函数，便可以得到优化后的模型</a:t>
                </a:r>
                <a:endParaRPr kumimoji="1" lang="en-US" altLang="zh-CN" b="0" dirty="0">
                  <a:solidFill>
                    <a:schemeClr val="tx1"/>
                  </a:solidFill>
                </a:endParaRPr>
              </a:p>
              <a:p>
                <a:pPr lvl="1"/>
                <a:endParaRPr kumimoji="1" lang="en-US" altLang="zh-CN" sz="1000" dirty="0">
                  <a:solidFill>
                    <a:schemeClr val="tx1"/>
                  </a:solidFill>
                </a:endParaRPr>
              </a:p>
              <a:p>
                <a:pPr marL="629985" lvl="2" indent="0">
                  <a:buNone/>
                </a:pPr>
                <a:endParaRPr kumimoji="1" lang="en-US" altLang="zh-CN" sz="1600" dirty="0">
                  <a:solidFill>
                    <a:schemeClr val="tx1"/>
                  </a:solidFill>
                </a:endParaRPr>
              </a:p>
            </p:txBody>
          </p:sp>
        </mc:Choice>
        <mc:Fallback xmlns="">
          <p:sp>
            <p:nvSpPr>
              <p:cNvPr id="2" name="内容占位符 1">
                <a:extLst>
                  <a:ext uri="{FF2B5EF4-FFF2-40B4-BE49-F238E27FC236}">
                    <a16:creationId xmlns:a16="http://schemas.microsoft.com/office/drawing/2014/main" id="{97249299-B2E1-164B-9D28-7833904F88FD}"/>
                  </a:ext>
                </a:extLst>
              </p:cNvPr>
              <p:cNvSpPr>
                <a:spLocks noGrp="1" noRot="1" noChangeAspect="1" noMove="1" noResize="1" noEditPoints="1" noAdjustHandles="1" noChangeArrowheads="1" noChangeShapeType="1" noTextEdit="1"/>
              </p:cNvSpPr>
              <p:nvPr>
                <p:ph idx="1"/>
              </p:nvPr>
            </p:nvSpPr>
            <p:spPr>
              <a:xfrm>
                <a:off x="835305" y="1608624"/>
                <a:ext cx="10726775" cy="4815440"/>
              </a:xfrm>
              <a:blipFill>
                <a:blip r:embed="rId3"/>
                <a:stretch>
                  <a:fillRect l="-236" t="-789" r="-11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normAutofit/>
          </a:bodyPr>
          <a:lstStyle/>
          <a:p>
            <a:r>
              <a:rPr kumimoji="1" lang="zh-CN" altLang="en-US" sz="4000" dirty="0"/>
              <a:t>模型优化</a:t>
            </a:r>
          </a:p>
        </p:txBody>
      </p:sp>
    </p:spTree>
    <p:extLst>
      <p:ext uri="{BB962C8B-B14F-4D97-AF65-F5344CB8AC3E}">
        <p14:creationId xmlns:p14="http://schemas.microsoft.com/office/powerpoint/2010/main" val="1746084247"/>
      </p:ext>
    </p:extLst>
  </p:cSld>
  <p:clrMapOvr>
    <a:masterClrMapping/>
  </p:clrMapOvr>
</p:sld>
</file>

<file path=ppt/theme/theme1.xml><?xml version="1.0" encoding="utf-8"?>
<a:theme xmlns:a="http://schemas.openxmlformats.org/drawingml/2006/main" name="清华简约主题-扁平-16:9">
  <a:themeElements>
    <a:clrScheme name="自定义 6">
      <a:dk1>
        <a:srgbClr val="000000"/>
      </a:dk1>
      <a:lt1>
        <a:srgbClr val="FFFFFF"/>
      </a:lt1>
      <a:dk2>
        <a:srgbClr val="3D3D3D"/>
      </a:dk2>
      <a:lt2>
        <a:srgbClr val="EBEBEB"/>
      </a:lt2>
      <a:accent1>
        <a:srgbClr val="5B2F7C"/>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18355</TotalTime>
  <Words>3699</Words>
  <Application>Microsoft Macintosh PowerPoint</Application>
  <PresentationFormat>宽屏</PresentationFormat>
  <Paragraphs>402</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Arial</vt:lpstr>
      <vt:lpstr>Cambria Math</vt:lpstr>
      <vt:lpstr>Gill Sans MT</vt:lpstr>
      <vt:lpstr>Wingdings</vt:lpstr>
      <vt:lpstr>Wingdings 2</vt:lpstr>
      <vt:lpstr>清华简约主题-扁平-16:9</vt:lpstr>
      <vt:lpstr>未央城比赛第二次培训-机器学习基础</vt:lpstr>
      <vt:lpstr>目录</vt:lpstr>
      <vt:lpstr>机器学习简介</vt:lpstr>
      <vt:lpstr>机器学习简介</vt:lpstr>
      <vt:lpstr>数据集划分</vt:lpstr>
      <vt:lpstr>数据集划分</vt:lpstr>
      <vt:lpstr>模型选择</vt:lpstr>
      <vt:lpstr>模型选择</vt:lpstr>
      <vt:lpstr>模型优化</vt:lpstr>
      <vt:lpstr>模型评估</vt:lpstr>
      <vt:lpstr>Demo 演示-整体流程</vt:lpstr>
      <vt:lpstr>回归常用算法</vt:lpstr>
      <vt:lpstr>线性回归</vt:lpstr>
      <vt:lpstr>线性回归</vt:lpstr>
      <vt:lpstr>线性回归</vt:lpstr>
      <vt:lpstr>线性回归</vt:lpstr>
      <vt:lpstr>线性回归（自学）</vt:lpstr>
      <vt:lpstr>Demo 演示-线性回归</vt:lpstr>
      <vt:lpstr>支持向量回归（自学）</vt:lpstr>
      <vt:lpstr>支持向量回归（自学）</vt:lpstr>
      <vt:lpstr>决策树回归</vt:lpstr>
      <vt:lpstr>决策树回归</vt:lpstr>
      <vt:lpstr>决策树回归</vt:lpstr>
      <vt:lpstr>决策树回归</vt:lpstr>
      <vt:lpstr>Demo 演示-决策树回归</vt:lpstr>
      <vt:lpstr>集成学习方法</vt:lpstr>
      <vt:lpstr>集成学习方法</vt:lpstr>
      <vt:lpstr>集成学习方法（自学）</vt:lpstr>
      <vt:lpstr>Demo 演示-随机森林</vt:lpstr>
      <vt:lpstr>小结</vt:lpstr>
      <vt:lpstr>参考资料</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Erler Zhu</cp:lastModifiedBy>
  <cp:revision>1881</cp:revision>
  <cp:lastPrinted>2020-04-04T02:50:47Z</cp:lastPrinted>
  <dcterms:created xsi:type="dcterms:W3CDTF">2020-01-04T07:43:38Z</dcterms:created>
  <dcterms:modified xsi:type="dcterms:W3CDTF">2024-03-03T15:46:08Z</dcterms:modified>
</cp:coreProperties>
</file>